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24"/>
  </p:notesMasterIdLst>
  <p:handoutMasterIdLst>
    <p:handoutMasterId r:id="rId25"/>
  </p:handoutMasterIdLst>
  <p:sldIdLst>
    <p:sldId id="256" r:id="rId5"/>
    <p:sldId id="272" r:id="rId6"/>
    <p:sldId id="280" r:id="rId7"/>
    <p:sldId id="257" r:id="rId8"/>
    <p:sldId id="258" r:id="rId9"/>
    <p:sldId id="276" r:id="rId10"/>
    <p:sldId id="291" r:id="rId11"/>
    <p:sldId id="259" r:id="rId12"/>
    <p:sldId id="277" r:id="rId13"/>
    <p:sldId id="290" r:id="rId14"/>
    <p:sldId id="279" r:id="rId15"/>
    <p:sldId id="281" r:id="rId16"/>
    <p:sldId id="282" r:id="rId17"/>
    <p:sldId id="283" r:id="rId18"/>
    <p:sldId id="284" r:id="rId19"/>
    <p:sldId id="285" r:id="rId20"/>
    <p:sldId id="287" r:id="rId21"/>
    <p:sldId id="289"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F23B8-3173-4534-9EA3-2CC3BE25F0A6}" v="7" dt="2022-08-30T12:02:09.516"/>
    <p1510:client id="{93368E9E-6735-4EB2-9646-2A91C90E589F}" v="1" dt="2023-08-31T17:28:48.592"/>
    <p1510:client id="{A1465D7D-2163-4430-B960-AF2E2640CFD9}" v="1" dt="2023-09-02T07:49:20.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95153"/>
  </p:normalViewPr>
  <p:slideViewPr>
    <p:cSldViewPr snapToGrid="0" snapToObjects="1">
      <p:cViewPr varScale="1">
        <p:scale>
          <a:sx n="86" d="100"/>
          <a:sy n="86" d="100"/>
        </p:scale>
        <p:origin x="778" y="24"/>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09/03/2024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x-none" smtClean="0"/>
              <a:t>3/9/2024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x-none" smtClean="0"/>
              <a:t>‹#›</a:t>
            </a:fld>
            <a:endParaRPr lang="x-none"/>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dirty="0"/>
              <a:t>A 415 Art: Single Cycle Processor</a:t>
            </a:r>
            <a:endParaRPr lang="x-none"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x-none" smtClean="0"/>
              <a:t>‹#›</a:t>
            </a:fld>
            <a:endParaRPr lang="x-none"/>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318</a:t>
            </a:r>
            <a:r>
              <a:rPr lang="x-none"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Control </a:t>
            </a:r>
            <a:r>
              <a:rPr lang="x-none" sz="2400" dirty="0">
                <a:latin typeface="Arial" panose="020B0604020202020204" pitchFamily="34" charset="0"/>
                <a:cs typeface="Arial" panose="020B0604020202020204" pitchFamily="34" charset="0"/>
              </a:rPr>
              <a:t>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x-none"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3</a:t>
            </a:r>
            <a:r>
              <a:rPr lang="x-none" sz="2800" dirty="0">
                <a:latin typeface="Arial" panose="020B0604020202020204" pitchFamily="34" charset="0"/>
                <a:cs typeface="Arial" panose="020B0604020202020204" pitchFamily="34" charset="0"/>
              </a:rPr>
              <a:t> Level-</a:t>
            </a:r>
            <a:r>
              <a:rPr lang="en-US" sz="2800" dirty="0">
                <a:latin typeface="Arial" panose="020B0604020202020204" pitchFamily="34" charset="0"/>
                <a:cs typeface="Arial" panose="020B0604020202020204" pitchFamily="34" charset="0"/>
              </a:rPr>
              <a:t>3</a:t>
            </a:r>
            <a:r>
              <a:rPr lang="x-none" sz="2800" dirty="0">
                <a:latin typeface="Arial" panose="020B0604020202020204" pitchFamily="34" charset="0"/>
                <a:cs typeface="Arial" panose="020B0604020202020204" pitchFamily="34" charset="0"/>
              </a:rPr>
              <a:t> Term-</a:t>
            </a:r>
            <a:r>
              <a:rPr lang="en-US" sz="2800" dirty="0">
                <a:latin typeface="Arial" panose="020B0604020202020204" pitchFamily="34" charset="0"/>
                <a:cs typeface="Arial" panose="020B0604020202020204" pitchFamily="34" charset="0"/>
              </a:rPr>
              <a:t>2</a:t>
            </a:r>
            <a:endParaRPr lang="x-none" sz="2800" dirty="0">
              <a:latin typeface="Arial" panose="020B0604020202020204" pitchFamily="34" charset="0"/>
              <a:cs typeface="Arial" panose="020B0604020202020204" pitchFamily="34" charset="0"/>
            </a:endParaRPr>
          </a:p>
          <a:p>
            <a:pPr algn="ctr"/>
            <a:r>
              <a:rPr lang="x-none"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x-none"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318 (2023) – Final Project Group 7</a:t>
            </a:r>
            <a:endParaRPr lang="x-none"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dirty="0"/>
              <a:t>A 415 Art: Single Cycle Processor</a:t>
            </a:r>
            <a:endParaRPr lang="x-none"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x-none" smtClean="0"/>
              <a:pPr/>
              <a:t>‹#›</a:t>
            </a:fld>
            <a:endParaRPr lang="x-none"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x-none" smtClean="0"/>
              <a:t>‹#›</a:t>
            </a:fld>
            <a:endParaRPr lang="x-none"/>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318 (2023) – Final Project Group 7</a:t>
            </a:r>
            <a:endParaRPr lang="x-none"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x-none" smtClean="0"/>
              <a:t>‹#›</a:t>
            </a:fld>
            <a:endParaRPr lang="x-none"/>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318 (2023) – Final Project Group 7</a:t>
            </a:r>
            <a:endParaRPr lang="x-none"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x-none" smtClean="0"/>
              <a:t>‹#›</a:t>
            </a:fld>
            <a:endParaRPr lang="x-none"/>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318 (2023) – Final Project Group 7</a:t>
            </a:r>
            <a:endParaRPr lang="x-none"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x-none" smtClean="0"/>
              <a:t>‹#›</a:t>
            </a:fld>
            <a:endParaRPr lang="x-none"/>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318 (2023) – Final Project Group 7</a:t>
            </a:r>
            <a:endParaRPr lang="x-none"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x-none" smtClean="0"/>
              <a:pPr/>
              <a:t>‹#›</a:t>
            </a:fld>
            <a:endParaRPr lang="x-none"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318 (2023) – Final Project Group 7</a:t>
            </a:r>
            <a:endParaRPr lang="x-none"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US" dirty="0"/>
              <a:t>A 415 Art: Single Cycle Processor</a:t>
            </a:r>
            <a:endParaRPr lang="x-none" dirty="0"/>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pulse/how-i-built-fully-functioning-mips-single-cycle-from-scratch-batayev" TargetMode="External"/><Relationship Id="rId2" Type="http://schemas.openxmlformats.org/officeDocument/2006/relationships/hyperlink" Target="https://github.com/topics/single-cycle-processor?o=asc&amp;s=forks" TargetMode="External"/><Relationship Id="rId1" Type="http://schemas.openxmlformats.org/officeDocument/2006/relationships/slideLayout" Target="../slideLayouts/slideLayout2.xml"/><Relationship Id="rId4" Type="http://schemas.openxmlformats.org/officeDocument/2006/relationships/hyperlink" Target="https://www.waveshare.com/wiki/RGB-Matrix-P3-64x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US" sz="4800" cap="none" dirty="0">
                <a:latin typeface="Arial Black"/>
              </a:rPr>
              <a:t>A 415 Art: Single Cycle Microprocessor</a:t>
            </a:r>
            <a:endParaRPr lang="x-none" sz="4800" cap="none" dirty="0">
              <a:latin typeface="Arial Black" panose="020B0A04020102020204" pitchFamily="34" charset="0"/>
            </a:endParaRPr>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725934" y="5315455"/>
            <a:ext cx="2350475" cy="885432"/>
          </a:xfrm>
        </p:spPr>
        <p:txBody>
          <a:bodyPr/>
          <a:lstStyle/>
          <a:p>
            <a:r>
              <a:rPr lang="en-US" sz="1200" dirty="0"/>
              <a:t>B.M. </a:t>
            </a:r>
            <a:r>
              <a:rPr lang="en-US" sz="1200" dirty="0" err="1"/>
              <a:t>Emroj</a:t>
            </a:r>
            <a:r>
              <a:rPr lang="en-US" sz="1200" dirty="0"/>
              <a:t> Hossain </a:t>
            </a:r>
            <a:r>
              <a:rPr lang="en-US" sz="1200" dirty="0" err="1"/>
              <a:t>Towfik</a:t>
            </a:r>
            <a:endParaRPr lang="x-none" sz="1200" dirty="0"/>
          </a:p>
          <a:p>
            <a:r>
              <a:rPr lang="x-none" sz="2000" dirty="0"/>
              <a:t>1</a:t>
            </a:r>
            <a:r>
              <a:rPr lang="en-US" sz="2000" dirty="0"/>
              <a:t>906013</a:t>
            </a:r>
            <a:endParaRPr lang="x-none" sz="2000" dirty="0"/>
          </a:p>
        </p:txBody>
      </p:sp>
      <p:sp>
        <p:nvSpPr>
          <p:cNvPr id="5" name="Subtitle 2">
            <a:extLst>
              <a:ext uri="{FF2B5EF4-FFF2-40B4-BE49-F238E27FC236}">
                <a16:creationId xmlns:a16="http://schemas.microsoft.com/office/drawing/2014/main" id="{73D65FC9-0D80-444D-8239-028EF0E63ED0}"/>
              </a:ext>
            </a:extLst>
          </p:cNvPr>
          <p:cNvSpPr txBox="1">
            <a:spLocks/>
          </p:cNvSpPr>
          <p:nvPr/>
        </p:nvSpPr>
        <p:spPr>
          <a:xfrm>
            <a:off x="3348519" y="5333200"/>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Himel Kundu </a:t>
            </a:r>
            <a:r>
              <a:rPr lang="en-US" sz="1200" dirty="0" err="1"/>
              <a:t>Utsha</a:t>
            </a:r>
            <a:endParaRPr lang="x-none" sz="1200" dirty="0"/>
          </a:p>
          <a:p>
            <a:r>
              <a:rPr lang="en-US" sz="2000" dirty="0"/>
              <a:t>1906014</a:t>
            </a:r>
            <a:endParaRPr lang="x-none" sz="2000" dirty="0"/>
          </a:p>
        </p:txBody>
      </p:sp>
      <p:sp>
        <p:nvSpPr>
          <p:cNvPr id="7" name="Subtitle 2">
            <a:extLst>
              <a:ext uri="{FF2B5EF4-FFF2-40B4-BE49-F238E27FC236}">
                <a16:creationId xmlns:a16="http://schemas.microsoft.com/office/drawing/2014/main" id="{C185C57D-A765-0B46-AE76-AD4244F426AB}"/>
              </a:ext>
            </a:extLst>
          </p:cNvPr>
          <p:cNvSpPr txBox="1">
            <a:spLocks/>
          </p:cNvSpPr>
          <p:nvPr/>
        </p:nvSpPr>
        <p:spPr>
          <a:xfrm>
            <a:off x="5671309" y="5315453"/>
            <a:ext cx="2783482"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a:t>Mohammad </a:t>
            </a:r>
            <a:r>
              <a:rPr lang="en-US" sz="1200" dirty="0" err="1"/>
              <a:t>Shadman</a:t>
            </a:r>
            <a:r>
              <a:rPr lang="en-US" sz="1200" dirty="0"/>
              <a:t> </a:t>
            </a:r>
            <a:r>
              <a:rPr lang="en-US" sz="1200" dirty="0" err="1"/>
              <a:t>Saquib</a:t>
            </a:r>
            <a:endParaRPr lang="x-none" sz="1200" dirty="0"/>
          </a:p>
          <a:p>
            <a:r>
              <a:rPr lang="en-US" sz="2000" dirty="0"/>
              <a:t>    </a:t>
            </a:r>
            <a:r>
              <a:rPr lang="x-none" sz="2000" dirty="0"/>
              <a:t>1</a:t>
            </a:r>
            <a:r>
              <a:rPr lang="en-US" sz="2000" dirty="0"/>
              <a:t>906020</a:t>
            </a:r>
            <a:endParaRPr lang="x-none" sz="2000" dirty="0"/>
          </a:p>
        </p:txBody>
      </p:sp>
      <p:sp>
        <p:nvSpPr>
          <p:cNvPr id="9" name="Subtitle 2">
            <a:extLst>
              <a:ext uri="{FF2B5EF4-FFF2-40B4-BE49-F238E27FC236}">
                <a16:creationId xmlns:a16="http://schemas.microsoft.com/office/drawing/2014/main" id="{C7A885CF-D2B7-2D4F-9C5B-F2B757DB520C}"/>
              </a:ext>
            </a:extLst>
          </p:cNvPr>
          <p:cNvSpPr txBox="1">
            <a:spLocks/>
          </p:cNvSpPr>
          <p:nvPr/>
        </p:nvSpPr>
        <p:spPr>
          <a:xfrm>
            <a:off x="8642157" y="5323749"/>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200" dirty="0" err="1"/>
              <a:t>Chinmoy</a:t>
            </a:r>
            <a:r>
              <a:rPr lang="en-US" sz="1200" dirty="0"/>
              <a:t> Biswas</a:t>
            </a:r>
            <a:endParaRPr lang="x-none" sz="1200" dirty="0"/>
          </a:p>
          <a:p>
            <a:r>
              <a:rPr lang="en-US" sz="2000" dirty="0"/>
              <a:t>1906029</a:t>
            </a:r>
            <a:endParaRPr lang="x-none" sz="2000" dirty="0"/>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755860" y="3363417"/>
            <a:ext cx="3033537"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x-none" sz="1800" b="1" cap="small" dirty="0"/>
              <a:t>Submitted by – Group </a:t>
            </a:r>
            <a:r>
              <a:rPr lang="en-US" sz="1800" b="1" cap="small" dirty="0"/>
              <a:t>7</a:t>
            </a:r>
            <a:endParaRPr lang="x-none" sz="3200" b="1" cap="small" dirty="0"/>
          </a:p>
        </p:txBody>
      </p:sp>
      <p:sp>
        <p:nvSpPr>
          <p:cNvPr id="17" name="Rectangle 16">
            <a:extLst>
              <a:ext uri="{FF2B5EF4-FFF2-40B4-BE49-F238E27FC236}">
                <a16:creationId xmlns:a16="http://schemas.microsoft.com/office/drawing/2014/main" id="{82984476-A260-5072-CBF3-DAA07BB26947}"/>
              </a:ext>
            </a:extLst>
          </p:cNvPr>
          <p:cNvSpPr/>
          <p:nvPr/>
        </p:nvSpPr>
        <p:spPr>
          <a:xfrm>
            <a:off x="10554" y="958"/>
            <a:ext cx="12213109" cy="157753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EEE 416 –Microprocessor and Embedded Systems Laboratory</a:t>
            </a:r>
          </a:p>
          <a:p>
            <a:pPr algn="ctr"/>
            <a:r>
              <a:rPr lang="en-US" sz="2400" b="1" dirty="0"/>
              <a:t>July 2023 Level -4 Term- 1</a:t>
            </a:r>
          </a:p>
          <a:p>
            <a:pPr algn="ctr"/>
            <a:r>
              <a:rPr lang="en-US" sz="3200" b="1" dirty="0"/>
              <a:t>Project Proposal Presentation</a:t>
            </a:r>
            <a:endParaRPr lang="en-SG" sz="3200" b="1" dirty="0"/>
          </a:p>
        </p:txBody>
      </p:sp>
      <p:pic>
        <p:nvPicPr>
          <p:cNvPr id="12" name="Picture 11">
            <a:extLst>
              <a:ext uri="{FF2B5EF4-FFF2-40B4-BE49-F238E27FC236}">
                <a16:creationId xmlns:a16="http://schemas.microsoft.com/office/drawing/2014/main" id="{DE042C99-8F82-CD28-92CC-8B5022A67CF2}"/>
              </a:ext>
            </a:extLst>
          </p:cNvPr>
          <p:cNvPicPr>
            <a:picLocks noChangeAspect="1"/>
          </p:cNvPicPr>
          <p:nvPr/>
        </p:nvPicPr>
        <p:blipFill>
          <a:blip r:embed="rId2"/>
          <a:stretch>
            <a:fillRect/>
          </a:stretch>
        </p:blipFill>
        <p:spPr>
          <a:xfrm>
            <a:off x="1227670" y="3931455"/>
            <a:ext cx="1359135" cy="1366251"/>
          </a:xfrm>
          <a:prstGeom prst="rect">
            <a:avLst/>
          </a:prstGeom>
        </p:spPr>
      </p:pic>
      <p:pic>
        <p:nvPicPr>
          <p:cNvPr id="14" name="Picture 13">
            <a:extLst>
              <a:ext uri="{FF2B5EF4-FFF2-40B4-BE49-F238E27FC236}">
                <a16:creationId xmlns:a16="http://schemas.microsoft.com/office/drawing/2014/main" id="{8C3617A1-466D-2621-3377-40EB06774FA2}"/>
              </a:ext>
            </a:extLst>
          </p:cNvPr>
          <p:cNvPicPr>
            <a:picLocks noChangeAspect="1"/>
          </p:cNvPicPr>
          <p:nvPr/>
        </p:nvPicPr>
        <p:blipFill>
          <a:blip r:embed="rId3"/>
          <a:stretch>
            <a:fillRect/>
          </a:stretch>
        </p:blipFill>
        <p:spPr>
          <a:xfrm>
            <a:off x="3834633" y="3931454"/>
            <a:ext cx="1343464" cy="1366251"/>
          </a:xfrm>
          <a:prstGeom prst="rect">
            <a:avLst/>
          </a:prstGeom>
        </p:spPr>
      </p:pic>
      <p:pic>
        <p:nvPicPr>
          <p:cNvPr id="16" name="Picture 15">
            <a:extLst>
              <a:ext uri="{FF2B5EF4-FFF2-40B4-BE49-F238E27FC236}">
                <a16:creationId xmlns:a16="http://schemas.microsoft.com/office/drawing/2014/main" id="{4205D64C-B688-2F2F-837F-5A84A28D4357}"/>
              </a:ext>
            </a:extLst>
          </p:cNvPr>
          <p:cNvPicPr>
            <a:picLocks noChangeAspect="1"/>
          </p:cNvPicPr>
          <p:nvPr/>
        </p:nvPicPr>
        <p:blipFill>
          <a:blip r:embed="rId4"/>
          <a:stretch>
            <a:fillRect/>
          </a:stretch>
        </p:blipFill>
        <p:spPr>
          <a:xfrm>
            <a:off x="6448711" y="3931455"/>
            <a:ext cx="1366250" cy="1366250"/>
          </a:xfrm>
          <a:prstGeom prst="rect">
            <a:avLst/>
          </a:prstGeom>
        </p:spPr>
      </p:pic>
      <p:pic>
        <p:nvPicPr>
          <p:cNvPr id="19" name="Picture 18">
            <a:extLst>
              <a:ext uri="{FF2B5EF4-FFF2-40B4-BE49-F238E27FC236}">
                <a16:creationId xmlns:a16="http://schemas.microsoft.com/office/drawing/2014/main" id="{3E0FF0F9-9842-36D7-A28C-B51CE0A720A5}"/>
              </a:ext>
            </a:extLst>
          </p:cNvPr>
          <p:cNvPicPr>
            <a:picLocks noChangeAspect="1"/>
          </p:cNvPicPr>
          <p:nvPr/>
        </p:nvPicPr>
        <p:blipFill>
          <a:blip r:embed="rId5"/>
          <a:stretch>
            <a:fillRect/>
          </a:stretch>
        </p:blipFill>
        <p:spPr>
          <a:xfrm>
            <a:off x="9049710" y="3931454"/>
            <a:ext cx="1366250" cy="1366250"/>
          </a:xfrm>
          <a:prstGeom prst="rect">
            <a:avLst/>
          </a:prstGeom>
        </p:spPr>
      </p:pic>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4.1 Implementation: Photo </a:t>
            </a:r>
            <a:r>
              <a:rPr lang="en-US" dirty="0" err="1"/>
              <a:t>Gallary</a:t>
            </a: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10</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
        <p:nvSpPr>
          <p:cNvPr id="4" name="AutoShape 2" descr="blob:https://web.telegram.org/405c9645-ba9d-4a46-8aad-15cd5258de1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2514600" y="1429644"/>
            <a:ext cx="7645192" cy="4306138"/>
          </a:xfrm>
          <a:prstGeom prst="rect">
            <a:avLst/>
          </a:prstGeom>
        </p:spPr>
      </p:pic>
      <p:cxnSp>
        <p:nvCxnSpPr>
          <p:cNvPr id="12" name="Straight Arrow Connector 11"/>
          <p:cNvCxnSpPr/>
          <p:nvPr/>
        </p:nvCxnSpPr>
        <p:spPr>
          <a:xfrm>
            <a:off x="1194955" y="1911927"/>
            <a:ext cx="2109354" cy="184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2486" y="1498661"/>
            <a:ext cx="1372492" cy="369332"/>
          </a:xfrm>
          <a:prstGeom prst="rect">
            <a:avLst/>
          </a:prstGeom>
          <a:noFill/>
        </p:spPr>
        <p:txBody>
          <a:bodyPr wrap="none" rtlCol="0">
            <a:spAutoFit/>
          </a:bodyPr>
          <a:lstStyle/>
          <a:p>
            <a:r>
              <a:rPr lang="en-US" dirty="0" err="1"/>
              <a:t>Datapaths</a:t>
            </a:r>
            <a:endParaRPr lang="en-US" dirty="0"/>
          </a:p>
        </p:txBody>
      </p:sp>
      <p:sp>
        <p:nvSpPr>
          <p:cNvPr id="14" name="TextBox 13"/>
          <p:cNvSpPr txBox="1"/>
          <p:nvPr/>
        </p:nvSpPr>
        <p:spPr>
          <a:xfrm>
            <a:off x="8084127" y="1683327"/>
            <a:ext cx="1824538" cy="369332"/>
          </a:xfrm>
          <a:prstGeom prst="rect">
            <a:avLst/>
          </a:prstGeom>
          <a:noFill/>
        </p:spPr>
        <p:txBody>
          <a:bodyPr wrap="none" rtlCol="0">
            <a:spAutoFit/>
          </a:bodyPr>
          <a:lstStyle/>
          <a:p>
            <a:r>
              <a:rPr lang="en-US" dirty="0"/>
              <a:t>Control Signals</a:t>
            </a:r>
          </a:p>
        </p:txBody>
      </p:sp>
      <p:cxnSp>
        <p:nvCxnSpPr>
          <p:cNvPr id="18" name="Straight Arrow Connector 17"/>
          <p:cNvCxnSpPr/>
          <p:nvPr/>
        </p:nvCxnSpPr>
        <p:spPr>
          <a:xfrm flipH="1">
            <a:off x="6442364" y="2052659"/>
            <a:ext cx="1797627" cy="86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697036" y="2486252"/>
            <a:ext cx="1322798" cy="369332"/>
          </a:xfrm>
          <a:prstGeom prst="rect">
            <a:avLst/>
          </a:prstGeom>
          <a:noFill/>
        </p:spPr>
        <p:txBody>
          <a:bodyPr wrap="none" rtlCol="0">
            <a:spAutoFit/>
          </a:bodyPr>
          <a:lstStyle/>
          <a:p>
            <a:r>
              <a:rPr lang="en-US" dirty="0"/>
              <a:t>Instruction</a:t>
            </a:r>
          </a:p>
        </p:txBody>
      </p:sp>
      <p:cxnSp>
        <p:nvCxnSpPr>
          <p:cNvPr id="21" name="Straight Arrow Connector 20"/>
          <p:cNvCxnSpPr/>
          <p:nvPr/>
        </p:nvCxnSpPr>
        <p:spPr>
          <a:xfrm flipH="1">
            <a:off x="8996396" y="2836718"/>
            <a:ext cx="700640" cy="19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56833" y="1566194"/>
            <a:ext cx="2680542" cy="369332"/>
          </a:xfrm>
          <a:prstGeom prst="rect">
            <a:avLst/>
          </a:prstGeom>
          <a:noFill/>
        </p:spPr>
        <p:txBody>
          <a:bodyPr wrap="none" rtlCol="0">
            <a:spAutoFit/>
          </a:bodyPr>
          <a:lstStyle/>
          <a:p>
            <a:r>
              <a:rPr lang="en-US" dirty="0"/>
              <a:t>Single Cycle Processor</a:t>
            </a:r>
          </a:p>
        </p:txBody>
      </p:sp>
      <p:cxnSp>
        <p:nvCxnSpPr>
          <p:cNvPr id="24" name="Straight Arrow Connector 23"/>
          <p:cNvCxnSpPr/>
          <p:nvPr/>
        </p:nvCxnSpPr>
        <p:spPr>
          <a:xfrm flipH="1">
            <a:off x="4946073" y="1954575"/>
            <a:ext cx="229496" cy="71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611709" y="3692551"/>
            <a:ext cx="816249" cy="369332"/>
          </a:xfrm>
          <a:prstGeom prst="rect">
            <a:avLst/>
          </a:prstGeom>
          <a:noFill/>
        </p:spPr>
        <p:txBody>
          <a:bodyPr wrap="none" rtlCol="0">
            <a:spAutoFit/>
          </a:bodyPr>
          <a:lstStyle/>
          <a:p>
            <a:r>
              <a:rPr lang="en-US" dirty="0"/>
              <a:t>ESP32</a:t>
            </a:r>
          </a:p>
        </p:txBody>
      </p:sp>
      <p:cxnSp>
        <p:nvCxnSpPr>
          <p:cNvPr id="30" name="Straight Arrow Connector 29"/>
          <p:cNvCxnSpPr/>
          <p:nvPr/>
        </p:nvCxnSpPr>
        <p:spPr>
          <a:xfrm flipH="1">
            <a:off x="8707583" y="3970974"/>
            <a:ext cx="1904126" cy="50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849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Analysis and Evaluation</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a:t>
            </a:r>
            <a:r>
              <a:rPr lang="en-GB" sz="3200" dirty="0"/>
              <a:t>Project Management and Cost Analysis</a:t>
            </a:r>
            <a:endParaRPr lang="en-US" sz="3200" dirty="0"/>
          </a:p>
          <a:p>
            <a:r>
              <a:rPr lang="en-GB" sz="3200" dirty="0"/>
              <a:t>5.3 Practical Considerations of the Design</a:t>
            </a:r>
          </a:p>
          <a:p>
            <a:r>
              <a:rPr lang="en-GB" sz="3200" dirty="0"/>
              <a:t>5.4 Assessment of the Impact of the Project </a:t>
            </a:r>
          </a:p>
          <a:p>
            <a:r>
              <a:rPr lang="en-US" sz="3200" dirty="0"/>
              <a:t>5.5 Evaluation of the Sustainability </a:t>
            </a:r>
            <a:endParaRPr lang="x-none" sz="3200"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11</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28748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12</a:t>
            </a:fld>
            <a:endParaRPr lang="x-none"/>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
        <p:nvSpPr>
          <p:cNvPr id="8" name="Rectangle 1">
            <a:extLst>
              <a:ext uri="{FF2B5EF4-FFF2-40B4-BE49-F238E27FC236}">
                <a16:creationId xmlns:a16="http://schemas.microsoft.com/office/drawing/2014/main" id="{5341820F-8DEA-792D-1B4D-A0194F8B80B4}"/>
              </a:ext>
            </a:extLst>
          </p:cNvPr>
          <p:cNvSpPr>
            <a:spLocks noGrp="1" noChangeArrowheads="1"/>
          </p:cNvSpPr>
          <p:nvPr>
            <p:ph idx="1"/>
          </p:nvPr>
        </p:nvSpPr>
        <p:spPr bwMode="auto">
          <a:xfrm>
            <a:off x="1130808" y="1593497"/>
            <a:ext cx="10058400" cy="367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u="none" strike="noStrike" cap="none" normalizeH="0" baseline="0" dirty="0">
                <a:ln>
                  <a:noFill/>
                </a:ln>
                <a:solidFill>
                  <a:schemeClr val="tx1"/>
                </a:solidFill>
                <a:effectLst/>
                <a:latin typeface="Arial" panose="020B0604020202020204" pitchFamily="34" charset="0"/>
              </a:rPr>
              <a:t>First demonstration of a SCP in a matrix panel</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u="none" strike="noStrike" cap="none" normalizeH="0" baseline="0" dirty="0">
                <a:ln>
                  <a:noFill/>
                </a:ln>
                <a:solidFill>
                  <a:schemeClr val="tx1"/>
                </a:solidFill>
                <a:effectLst/>
                <a:latin typeface="Arial" panose="020B0604020202020204" pitchFamily="34" charset="0"/>
              </a:rPr>
              <a:t>Visually captivating</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u="none" strike="noStrike" cap="none" normalizeH="0" baseline="0" dirty="0">
                <a:ln>
                  <a:noFill/>
                </a:ln>
                <a:solidFill>
                  <a:schemeClr val="tx1"/>
                </a:solidFill>
                <a:effectLst/>
                <a:latin typeface="Arial" panose="020B0604020202020204" pitchFamily="34" charset="0"/>
              </a:rPr>
              <a:t>Extendable to multiple instructions</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US" dirty="0"/>
              <a:t>Even can display </a:t>
            </a:r>
            <a:r>
              <a:rPr lang="en-US" altLang="en-US" dirty="0" err="1"/>
              <a:t>datapath</a:t>
            </a:r>
            <a:r>
              <a:rPr lang="en-US" altLang="en-US" dirty="0"/>
              <a:t> for the MOV command</a:t>
            </a:r>
            <a:endParaRPr kumimoji="0" lang="en-US" altLang="en-US"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u="none" strike="noStrike" cap="none" normalizeH="0" baseline="0" dirty="0">
                <a:ln>
                  <a:noFill/>
                </a:ln>
                <a:solidFill>
                  <a:schemeClr val="tx1"/>
                </a:solidFill>
                <a:effectLst/>
                <a:latin typeface="Arial" panose="020B0604020202020204" pitchFamily="34" charset="0"/>
              </a:rPr>
              <a:t>Customizable and reprogrammable to modify the SCP</a:t>
            </a:r>
          </a:p>
        </p:txBody>
      </p:sp>
    </p:spTree>
    <p:extLst>
      <p:ext uri="{BB962C8B-B14F-4D97-AF65-F5344CB8AC3E}">
        <p14:creationId xmlns:p14="http://schemas.microsoft.com/office/powerpoint/2010/main" val="116225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US" sz="3600" dirty="0"/>
              <a:t>5.2 </a:t>
            </a:r>
            <a:r>
              <a:rPr lang="en-GB" sz="3600" dirty="0"/>
              <a:t>Project Management and Cost Analysis</a:t>
            </a:r>
            <a:br>
              <a:rPr lang="en-US" sz="3600" dirty="0"/>
            </a:br>
            <a:endParaRPr lang="en-GB" sz="3600"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13</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7" name="TextBox 6">
            <a:extLst>
              <a:ext uri="{FF2B5EF4-FFF2-40B4-BE49-F238E27FC236}">
                <a16:creationId xmlns:a16="http://schemas.microsoft.com/office/drawing/2014/main" id="{EBBBCD1C-83EE-59C6-1CFF-FBDC437E2AEC}"/>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graphicFrame>
        <p:nvGraphicFramePr>
          <p:cNvPr id="8" name="Table 7">
            <a:extLst>
              <a:ext uri="{FF2B5EF4-FFF2-40B4-BE49-F238E27FC236}">
                <a16:creationId xmlns:a16="http://schemas.microsoft.com/office/drawing/2014/main" id="{461E53C5-79FF-C918-A8F6-60B523133A14}"/>
              </a:ext>
            </a:extLst>
          </p:cNvPr>
          <p:cNvGraphicFramePr>
            <a:graphicFrameLocks noGrp="1"/>
          </p:cNvGraphicFramePr>
          <p:nvPr>
            <p:extLst>
              <p:ext uri="{D42A27DB-BD31-4B8C-83A1-F6EECF244321}">
                <p14:modId xmlns:p14="http://schemas.microsoft.com/office/powerpoint/2010/main" val="3282286903"/>
              </p:ext>
            </p:extLst>
          </p:nvPr>
        </p:nvGraphicFramePr>
        <p:xfrm>
          <a:off x="1757778" y="2142636"/>
          <a:ext cx="9006465" cy="2989711"/>
        </p:xfrm>
        <a:graphic>
          <a:graphicData uri="http://schemas.openxmlformats.org/drawingml/2006/table">
            <a:tbl>
              <a:tblPr firstRow="1" bandRow="1">
                <a:tableStyleId>{5202B0CA-FC54-4496-8BCA-5EF66A818D29}</a:tableStyleId>
              </a:tblPr>
              <a:tblGrid>
                <a:gridCol w="4353052">
                  <a:extLst>
                    <a:ext uri="{9D8B030D-6E8A-4147-A177-3AD203B41FA5}">
                      <a16:colId xmlns:a16="http://schemas.microsoft.com/office/drawing/2014/main" val="414818931"/>
                    </a:ext>
                  </a:extLst>
                </a:gridCol>
                <a:gridCol w="4653413">
                  <a:extLst>
                    <a:ext uri="{9D8B030D-6E8A-4147-A177-3AD203B41FA5}">
                      <a16:colId xmlns:a16="http://schemas.microsoft.com/office/drawing/2014/main" val="3599999524"/>
                    </a:ext>
                  </a:extLst>
                </a:gridCol>
              </a:tblGrid>
              <a:tr h="487813">
                <a:tc>
                  <a:txBody>
                    <a:bodyPr/>
                    <a:lstStyle/>
                    <a:p>
                      <a:r>
                        <a:rPr lang="en-US" dirty="0">
                          <a:solidFill>
                            <a:schemeClr val="bg1"/>
                          </a:solidFill>
                        </a:rPr>
                        <a:t>Components</a:t>
                      </a:r>
                    </a:p>
                  </a:txBody>
                  <a:tcPr/>
                </a:tc>
                <a:tc>
                  <a:txBody>
                    <a:bodyPr/>
                    <a:lstStyle/>
                    <a:p>
                      <a:r>
                        <a:rPr lang="en-US" dirty="0">
                          <a:solidFill>
                            <a:schemeClr val="bg1"/>
                          </a:solidFill>
                        </a:rPr>
                        <a:t>Price</a:t>
                      </a:r>
                    </a:p>
                  </a:txBody>
                  <a:tcPr/>
                </a:tc>
                <a:extLst>
                  <a:ext uri="{0D108BD9-81ED-4DB2-BD59-A6C34878D82A}">
                    <a16:rowId xmlns:a16="http://schemas.microsoft.com/office/drawing/2014/main" val="410707332"/>
                  </a:ext>
                </a:extLst>
              </a:tr>
              <a:tr h="416983">
                <a:tc>
                  <a:txBody>
                    <a:bodyPr/>
                    <a:lstStyle/>
                    <a:p>
                      <a:r>
                        <a:rPr lang="en-US" dirty="0">
                          <a:solidFill>
                            <a:sysClr val="windowText" lastClr="000000"/>
                          </a:solidFill>
                        </a:rPr>
                        <a:t>RGB Panels (3)</a:t>
                      </a:r>
                    </a:p>
                  </a:txBody>
                  <a:tcPr/>
                </a:tc>
                <a:tc>
                  <a:txBody>
                    <a:bodyPr/>
                    <a:lstStyle/>
                    <a:p>
                      <a:r>
                        <a:rPr lang="en-US" dirty="0">
                          <a:solidFill>
                            <a:sysClr val="windowText" lastClr="000000"/>
                          </a:solidFill>
                        </a:rPr>
                        <a:t>2120*3</a:t>
                      </a:r>
                    </a:p>
                  </a:txBody>
                  <a:tcPr/>
                </a:tc>
                <a:extLst>
                  <a:ext uri="{0D108BD9-81ED-4DB2-BD59-A6C34878D82A}">
                    <a16:rowId xmlns:a16="http://schemas.microsoft.com/office/drawing/2014/main" val="749764755"/>
                  </a:ext>
                </a:extLst>
              </a:tr>
              <a:tr h="416983">
                <a:tc>
                  <a:txBody>
                    <a:bodyPr/>
                    <a:lstStyle/>
                    <a:p>
                      <a:r>
                        <a:rPr lang="en-US" dirty="0">
                          <a:solidFill>
                            <a:sysClr val="windowText" lastClr="000000"/>
                          </a:solidFill>
                        </a:rPr>
                        <a:t>ESP32 </a:t>
                      </a:r>
                    </a:p>
                  </a:txBody>
                  <a:tcPr/>
                </a:tc>
                <a:tc>
                  <a:txBody>
                    <a:bodyPr/>
                    <a:lstStyle/>
                    <a:p>
                      <a:r>
                        <a:rPr lang="en-US" dirty="0">
                          <a:solidFill>
                            <a:sysClr val="windowText" lastClr="000000"/>
                          </a:solidFill>
                        </a:rPr>
                        <a:t>715</a:t>
                      </a:r>
                    </a:p>
                  </a:txBody>
                  <a:tcPr/>
                </a:tc>
                <a:extLst>
                  <a:ext uri="{0D108BD9-81ED-4DB2-BD59-A6C34878D82A}">
                    <a16:rowId xmlns:a16="http://schemas.microsoft.com/office/drawing/2014/main" val="2029036335"/>
                  </a:ext>
                </a:extLst>
              </a:tr>
              <a:tr h="416983">
                <a:tc>
                  <a:txBody>
                    <a:bodyPr/>
                    <a:lstStyle/>
                    <a:p>
                      <a:r>
                        <a:rPr lang="en-US" dirty="0">
                          <a:solidFill>
                            <a:sysClr val="windowText" lastClr="000000"/>
                          </a:solidFill>
                        </a:rPr>
                        <a:t>Power Adapter</a:t>
                      </a:r>
                    </a:p>
                  </a:txBody>
                  <a:tcPr/>
                </a:tc>
                <a:tc>
                  <a:txBody>
                    <a:bodyPr/>
                    <a:lstStyle/>
                    <a:p>
                      <a:r>
                        <a:rPr lang="en-US" dirty="0">
                          <a:solidFill>
                            <a:sysClr val="windowText" lastClr="000000"/>
                          </a:solidFill>
                        </a:rPr>
                        <a:t>2230</a:t>
                      </a:r>
                    </a:p>
                  </a:txBody>
                  <a:tcPr/>
                </a:tc>
                <a:extLst>
                  <a:ext uri="{0D108BD9-81ED-4DB2-BD59-A6C34878D82A}">
                    <a16:rowId xmlns:a16="http://schemas.microsoft.com/office/drawing/2014/main" val="3918055672"/>
                  </a:ext>
                </a:extLst>
              </a:tr>
              <a:tr h="416983">
                <a:tc>
                  <a:txBody>
                    <a:bodyPr/>
                    <a:lstStyle/>
                    <a:p>
                      <a:r>
                        <a:rPr lang="en-US" dirty="0">
                          <a:solidFill>
                            <a:sysClr val="windowText" lastClr="000000"/>
                          </a:solidFill>
                        </a:rPr>
                        <a:t>Stationaries</a:t>
                      </a:r>
                    </a:p>
                  </a:txBody>
                  <a:tcPr/>
                </a:tc>
                <a:tc>
                  <a:txBody>
                    <a:bodyPr/>
                    <a:lstStyle/>
                    <a:p>
                      <a:r>
                        <a:rPr lang="en-US" dirty="0">
                          <a:solidFill>
                            <a:sysClr val="windowText" lastClr="000000"/>
                          </a:solidFill>
                        </a:rPr>
                        <a:t>400</a:t>
                      </a:r>
                    </a:p>
                  </a:txBody>
                  <a:tcPr/>
                </a:tc>
                <a:extLst>
                  <a:ext uri="{0D108BD9-81ED-4DB2-BD59-A6C34878D82A}">
                    <a16:rowId xmlns:a16="http://schemas.microsoft.com/office/drawing/2014/main" val="2023927435"/>
                  </a:ext>
                </a:extLst>
              </a:tr>
              <a:tr h="416983">
                <a:tc>
                  <a:txBody>
                    <a:bodyPr/>
                    <a:lstStyle/>
                    <a:p>
                      <a:r>
                        <a:rPr lang="en-US" dirty="0">
                          <a:solidFill>
                            <a:sysClr val="windowText" lastClr="000000"/>
                          </a:solidFill>
                        </a:rPr>
                        <a:t>Frame</a:t>
                      </a:r>
                    </a:p>
                  </a:txBody>
                  <a:tcPr/>
                </a:tc>
                <a:tc>
                  <a:txBody>
                    <a:bodyPr/>
                    <a:lstStyle/>
                    <a:p>
                      <a:r>
                        <a:rPr lang="en-US" dirty="0">
                          <a:solidFill>
                            <a:sysClr val="windowText" lastClr="000000"/>
                          </a:solidFill>
                        </a:rPr>
                        <a:t>500</a:t>
                      </a:r>
                    </a:p>
                  </a:txBody>
                  <a:tcPr/>
                </a:tc>
                <a:extLst>
                  <a:ext uri="{0D108BD9-81ED-4DB2-BD59-A6C34878D82A}">
                    <a16:rowId xmlns:a16="http://schemas.microsoft.com/office/drawing/2014/main" val="2898445060"/>
                  </a:ext>
                </a:extLst>
              </a:tr>
              <a:tr h="416983">
                <a:tc>
                  <a:txBody>
                    <a:bodyPr/>
                    <a:lstStyle/>
                    <a:p>
                      <a:r>
                        <a:rPr lang="en-US" b="1" dirty="0">
                          <a:solidFill>
                            <a:sysClr val="windowText" lastClr="000000"/>
                          </a:solidFill>
                        </a:rPr>
                        <a:t>Total</a:t>
                      </a:r>
                    </a:p>
                  </a:txBody>
                  <a:tcPr/>
                </a:tc>
                <a:tc>
                  <a:txBody>
                    <a:bodyPr/>
                    <a:lstStyle/>
                    <a:p>
                      <a:r>
                        <a:rPr lang="en-US" u="sng" dirty="0">
                          <a:solidFill>
                            <a:sysClr val="windowText" lastClr="000000"/>
                          </a:solidFill>
                        </a:rPr>
                        <a:t>10205</a:t>
                      </a:r>
                    </a:p>
                  </a:txBody>
                  <a:tcPr/>
                </a:tc>
                <a:extLst>
                  <a:ext uri="{0D108BD9-81ED-4DB2-BD59-A6C34878D82A}">
                    <a16:rowId xmlns:a16="http://schemas.microsoft.com/office/drawing/2014/main" val="76808148"/>
                  </a:ext>
                </a:extLst>
              </a:tr>
            </a:tbl>
          </a:graphicData>
        </a:graphic>
      </p:graphicFrame>
    </p:spTree>
    <p:extLst>
      <p:ext uri="{BB962C8B-B14F-4D97-AF65-F5344CB8AC3E}">
        <p14:creationId xmlns:p14="http://schemas.microsoft.com/office/powerpoint/2010/main" val="153276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5.3 Practical Considerations of the Design</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a:xfrm>
            <a:off x="1173333" y="1620878"/>
            <a:ext cx="10058400" cy="4541520"/>
          </a:xfrm>
        </p:spPr>
        <p:txBody>
          <a:bodyPr>
            <a:normAutofit/>
          </a:bodyPr>
          <a:lstStyle/>
          <a:p>
            <a:r>
              <a:rPr lang="en-GB" dirty="0"/>
              <a:t>We initially thought of using an Arduino Mega as it had more pins, but we couldn’t as the speed of the Arduino Mega was not compatible with the refresh rate of the LED matrix</a:t>
            </a:r>
          </a:p>
          <a:p>
            <a:r>
              <a:rPr lang="en-GB" dirty="0"/>
              <a:t>As we had to switch to ESP32, the pin number was reduced, and so we could not interface the LCD and the control LEDs</a:t>
            </a:r>
          </a:p>
          <a:p>
            <a:r>
              <a:rPr lang="en-GB" dirty="0"/>
              <a:t>To remedy this, we used another LED Matrix to display the instructions, and decided to light up the control signals in the Main Board. </a:t>
            </a:r>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14</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8" name="TextBox 7">
            <a:extLst>
              <a:ext uri="{FF2B5EF4-FFF2-40B4-BE49-F238E27FC236}">
                <a16:creationId xmlns:a16="http://schemas.microsoft.com/office/drawing/2014/main" id="{9A7AAF14-4C45-EA35-A955-9D32512D23E4}"/>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36157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BEF3-D2DA-9CC8-851A-BD8282A9FDB2}"/>
              </a:ext>
            </a:extLst>
          </p:cNvPr>
          <p:cNvSpPr>
            <a:spLocks noGrp="1"/>
          </p:cNvSpPr>
          <p:nvPr>
            <p:ph type="title"/>
          </p:nvPr>
        </p:nvSpPr>
        <p:spPr/>
        <p:txBody>
          <a:bodyPr>
            <a:noAutofit/>
          </a:bodyPr>
          <a:lstStyle/>
          <a:p>
            <a:r>
              <a:rPr lang="en-GB" sz="3600" dirty="0"/>
              <a:t>5.4 Assessment of the Impact of the Project </a:t>
            </a:r>
          </a:p>
        </p:txBody>
      </p:sp>
      <p:sp>
        <p:nvSpPr>
          <p:cNvPr id="3" name="Content Placeholder 2">
            <a:extLst>
              <a:ext uri="{FF2B5EF4-FFF2-40B4-BE49-F238E27FC236}">
                <a16:creationId xmlns:a16="http://schemas.microsoft.com/office/drawing/2014/main" id="{0DA08E16-584B-D72C-0B2C-E56CD66E8DDA}"/>
              </a:ext>
            </a:extLst>
          </p:cNvPr>
          <p:cNvSpPr>
            <a:spLocks noGrp="1"/>
          </p:cNvSpPr>
          <p:nvPr>
            <p:ph idx="1"/>
          </p:nvPr>
        </p:nvSpPr>
        <p:spPr/>
        <p:txBody>
          <a:bodyPr>
            <a:normAutofit/>
          </a:bodyPr>
          <a:lstStyle/>
          <a:p>
            <a:pPr>
              <a:lnSpc>
                <a:spcPct val="150000"/>
              </a:lnSpc>
            </a:pPr>
            <a:r>
              <a:rPr lang="en-GB" dirty="0"/>
              <a:t>This project will help learners better grasp the </a:t>
            </a:r>
            <a:r>
              <a:rPr lang="en-GB" dirty="0" err="1"/>
              <a:t>datapaths</a:t>
            </a:r>
            <a:r>
              <a:rPr lang="en-GB" dirty="0"/>
              <a:t> in the Single Cycle Processor for the ARM architecture</a:t>
            </a:r>
          </a:p>
          <a:p>
            <a:pPr>
              <a:lnSpc>
                <a:spcPct val="150000"/>
              </a:lnSpc>
            </a:pPr>
            <a:r>
              <a:rPr lang="en-GB" dirty="0"/>
              <a:t>Being visually captivating, it will enhance the ambiance of any learning environment</a:t>
            </a:r>
          </a:p>
          <a:p>
            <a:pPr>
              <a:lnSpc>
                <a:spcPct val="150000"/>
              </a:lnSpc>
            </a:pPr>
            <a:r>
              <a:rPr lang="en-GB" dirty="0"/>
              <a:t>The source code for the project is written in a modular fashion, and can be modified and expanded for even bigger projects and dynamic codes</a:t>
            </a:r>
          </a:p>
          <a:p>
            <a:pPr>
              <a:lnSpc>
                <a:spcPct val="150000"/>
              </a:lnSpc>
            </a:pPr>
            <a:endParaRPr lang="en-GB" dirty="0"/>
          </a:p>
          <a:p>
            <a:pPr>
              <a:lnSpc>
                <a:spcPct val="150000"/>
              </a:lnSpc>
            </a:pPr>
            <a:endParaRPr lang="en-GB" dirty="0"/>
          </a:p>
        </p:txBody>
      </p:sp>
      <p:sp>
        <p:nvSpPr>
          <p:cNvPr id="4" name="Slide Number Placeholder 3">
            <a:extLst>
              <a:ext uri="{FF2B5EF4-FFF2-40B4-BE49-F238E27FC236}">
                <a16:creationId xmlns:a16="http://schemas.microsoft.com/office/drawing/2014/main" id="{84DEC866-5C11-A00C-79F7-D1DCD6196C9E}"/>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15</a:t>
            </a:fld>
            <a:endParaRPr lang="x-none"/>
          </a:p>
        </p:txBody>
      </p:sp>
      <p:sp>
        <p:nvSpPr>
          <p:cNvPr id="5" name="Date Placeholder 4">
            <a:extLst>
              <a:ext uri="{FF2B5EF4-FFF2-40B4-BE49-F238E27FC236}">
                <a16:creationId xmlns:a16="http://schemas.microsoft.com/office/drawing/2014/main" id="{D8205DCE-48C8-5F84-EABA-19093DF3428A}"/>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DA14AFA5-CCD1-4493-98C2-BBF361C3C94A}"/>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8" name="TextBox 7">
            <a:extLst>
              <a:ext uri="{FF2B5EF4-FFF2-40B4-BE49-F238E27FC236}">
                <a16:creationId xmlns:a16="http://schemas.microsoft.com/office/drawing/2014/main" id="{EF58B718-7F3C-3ADD-2AD1-559848874AE0}"/>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14921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lstStyle/>
          <a:p>
            <a:r>
              <a:rPr lang="en-GB" dirty="0"/>
              <a:t>5.5 Evaluation of the Sustainability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a:xfrm>
            <a:off x="1155576" y="1738675"/>
            <a:ext cx="10660602" cy="4170433"/>
          </a:xfrm>
        </p:spPr>
        <p:txBody>
          <a:bodyPr>
            <a:normAutofit/>
          </a:bodyPr>
          <a:lstStyle/>
          <a:p>
            <a:pPr>
              <a:lnSpc>
                <a:spcPct val="150000"/>
              </a:lnSpc>
            </a:pPr>
            <a:r>
              <a:rPr lang="en-GB" dirty="0"/>
              <a:t>This project is sustainable in any learning environment</a:t>
            </a:r>
          </a:p>
          <a:p>
            <a:pPr>
              <a:lnSpc>
                <a:spcPct val="150000"/>
              </a:lnSpc>
            </a:pPr>
            <a:r>
              <a:rPr lang="en-GB" dirty="0"/>
              <a:t>As the whole board is mapped, new instruction blocks can be added</a:t>
            </a:r>
          </a:p>
          <a:p>
            <a:pPr>
              <a:lnSpc>
                <a:spcPct val="150000"/>
              </a:lnSpc>
            </a:pPr>
            <a:r>
              <a:rPr lang="en-GB" dirty="0"/>
              <a:t>The LED Matrices are interfaced using HUB75, and so a lot of them can be chained together for future exploration </a:t>
            </a:r>
          </a:p>
          <a:p>
            <a:pPr marL="0" indent="0">
              <a:lnSpc>
                <a:spcPct val="150000"/>
              </a:lnSpc>
              <a:buNone/>
            </a:pPr>
            <a:endParaRPr lang="en-GB" dirty="0"/>
          </a:p>
          <a:p>
            <a:pPr>
              <a:lnSpc>
                <a:spcPct val="150000"/>
              </a:lnSpc>
            </a:pPr>
            <a:endParaRPr lang="en-GB" dirty="0"/>
          </a:p>
          <a:p>
            <a:pPr>
              <a:lnSpc>
                <a:spcPct val="150000"/>
              </a:lnSpc>
            </a:pPr>
            <a:endParaRPr lang="en-GB" dirty="0"/>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16</a:t>
            </a:fld>
            <a:endParaRPr lang="x-none"/>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8" name="TextBox 7">
            <a:extLst>
              <a:ext uri="{FF2B5EF4-FFF2-40B4-BE49-F238E27FC236}">
                <a16:creationId xmlns:a16="http://schemas.microsoft.com/office/drawing/2014/main" id="{6672CFD0-6130-E23B-5F91-AD03A84FF4B0}"/>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6333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17</a:t>
            </a:fld>
            <a:endParaRPr lang="x-none"/>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graphicFrame>
        <p:nvGraphicFramePr>
          <p:cNvPr id="8" name="Table 7">
            <a:extLst>
              <a:ext uri="{FF2B5EF4-FFF2-40B4-BE49-F238E27FC236}">
                <a16:creationId xmlns:a16="http://schemas.microsoft.com/office/drawing/2014/main" id="{7F284581-E9B2-60B0-43DF-8C93D1BC3DE3}"/>
              </a:ext>
            </a:extLst>
          </p:cNvPr>
          <p:cNvGraphicFramePr>
            <a:graphicFrameLocks noGrp="1"/>
          </p:cNvGraphicFramePr>
          <p:nvPr>
            <p:extLst>
              <p:ext uri="{D42A27DB-BD31-4B8C-83A1-F6EECF244321}">
                <p14:modId xmlns:p14="http://schemas.microsoft.com/office/powerpoint/2010/main" val="118922957"/>
              </p:ext>
            </p:extLst>
          </p:nvPr>
        </p:nvGraphicFramePr>
        <p:xfrm>
          <a:off x="1277397" y="1797627"/>
          <a:ext cx="9612275" cy="3079871"/>
        </p:xfrm>
        <a:graphic>
          <a:graphicData uri="http://schemas.openxmlformats.org/drawingml/2006/table">
            <a:tbl>
              <a:tblPr firstRow="1" bandRow="1">
                <a:tableStyleId>{073A0DAA-6AF3-43AB-8588-CEC1D06C72B9}</a:tableStyleId>
              </a:tblPr>
              <a:tblGrid>
                <a:gridCol w="3181355">
                  <a:extLst>
                    <a:ext uri="{9D8B030D-6E8A-4147-A177-3AD203B41FA5}">
                      <a16:colId xmlns:a16="http://schemas.microsoft.com/office/drawing/2014/main" val="3879220270"/>
                    </a:ext>
                  </a:extLst>
                </a:gridCol>
                <a:gridCol w="6430920">
                  <a:extLst>
                    <a:ext uri="{9D8B030D-6E8A-4147-A177-3AD203B41FA5}">
                      <a16:colId xmlns:a16="http://schemas.microsoft.com/office/drawing/2014/main" val="1637984591"/>
                    </a:ext>
                  </a:extLst>
                </a:gridCol>
              </a:tblGrid>
              <a:tr h="285594">
                <a:tc>
                  <a:txBody>
                    <a:bodyPr/>
                    <a:lstStyle/>
                    <a:p>
                      <a:r>
                        <a:rPr lang="en-US" dirty="0"/>
                        <a:t>Member ID</a:t>
                      </a:r>
                    </a:p>
                  </a:txBody>
                  <a:tcPr/>
                </a:tc>
                <a:tc>
                  <a:txBody>
                    <a:bodyPr/>
                    <a:lstStyle/>
                    <a:p>
                      <a:r>
                        <a:rPr lang="en-US" dirty="0"/>
                        <a:t>                             Contribution</a:t>
                      </a:r>
                    </a:p>
                  </a:txBody>
                  <a:tcPr/>
                </a:tc>
                <a:extLst>
                  <a:ext uri="{0D108BD9-81ED-4DB2-BD59-A6C34878D82A}">
                    <a16:rowId xmlns:a16="http://schemas.microsoft.com/office/drawing/2014/main" val="367305746"/>
                  </a:ext>
                </a:extLst>
              </a:tr>
              <a:tr h="704367">
                <a:tc>
                  <a:txBody>
                    <a:bodyPr/>
                    <a:lstStyle/>
                    <a:p>
                      <a:r>
                        <a:rPr lang="en-US" dirty="0"/>
                        <a:t>1906013</a:t>
                      </a:r>
                    </a:p>
                  </a:txBody>
                  <a:tcPr/>
                </a:tc>
                <a:tc>
                  <a:txBody>
                    <a:bodyPr/>
                    <a:lstStyle/>
                    <a:p>
                      <a:r>
                        <a:rPr lang="en-US" dirty="0"/>
                        <a:t>Hooking</a:t>
                      </a:r>
                      <a:r>
                        <a:rPr lang="en-US" baseline="0" dirty="0"/>
                        <a:t> everything up</a:t>
                      </a:r>
                      <a:endParaRPr lang="en-US" dirty="0"/>
                    </a:p>
                  </a:txBody>
                  <a:tcPr/>
                </a:tc>
                <a:extLst>
                  <a:ext uri="{0D108BD9-81ED-4DB2-BD59-A6C34878D82A}">
                    <a16:rowId xmlns:a16="http://schemas.microsoft.com/office/drawing/2014/main" val="409556887"/>
                  </a:ext>
                </a:extLst>
              </a:tr>
              <a:tr h="612559">
                <a:tc>
                  <a:txBody>
                    <a:bodyPr/>
                    <a:lstStyle/>
                    <a:p>
                      <a:r>
                        <a:rPr lang="en-US" dirty="0"/>
                        <a:t>1906014</a:t>
                      </a:r>
                    </a:p>
                  </a:txBody>
                  <a:tcPr/>
                </a:tc>
                <a:tc>
                  <a:txBody>
                    <a:bodyPr/>
                    <a:lstStyle/>
                    <a:p>
                      <a:r>
                        <a:rPr lang="en-US" dirty="0"/>
                        <a:t>Components</a:t>
                      </a:r>
                      <a:r>
                        <a:rPr lang="en-US" baseline="0" dirty="0"/>
                        <a:t> selection and research</a:t>
                      </a:r>
                      <a:endParaRPr lang="en-US" dirty="0"/>
                    </a:p>
                  </a:txBody>
                  <a:tcPr/>
                </a:tc>
                <a:extLst>
                  <a:ext uri="{0D108BD9-81ED-4DB2-BD59-A6C34878D82A}">
                    <a16:rowId xmlns:a16="http://schemas.microsoft.com/office/drawing/2014/main" val="2092632306"/>
                  </a:ext>
                </a:extLst>
              </a:tr>
              <a:tr h="763479">
                <a:tc>
                  <a:txBody>
                    <a:bodyPr/>
                    <a:lstStyle/>
                    <a:p>
                      <a:r>
                        <a:rPr lang="en-US" dirty="0"/>
                        <a:t>1906020</a:t>
                      </a:r>
                    </a:p>
                  </a:txBody>
                  <a:tcPr/>
                </a:tc>
                <a:tc>
                  <a:txBody>
                    <a:bodyPr/>
                    <a:lstStyle/>
                    <a:p>
                      <a:r>
                        <a:rPr lang="en-US" dirty="0"/>
                        <a:t>Front end Design</a:t>
                      </a:r>
                    </a:p>
                  </a:txBody>
                  <a:tcPr/>
                </a:tc>
                <a:extLst>
                  <a:ext uri="{0D108BD9-81ED-4DB2-BD59-A6C34878D82A}">
                    <a16:rowId xmlns:a16="http://schemas.microsoft.com/office/drawing/2014/main" val="4192791216"/>
                  </a:ext>
                </a:extLst>
              </a:tr>
              <a:tr h="633706">
                <a:tc>
                  <a:txBody>
                    <a:bodyPr/>
                    <a:lstStyle/>
                    <a:p>
                      <a:r>
                        <a:rPr lang="en-US" dirty="0"/>
                        <a:t>1906029</a:t>
                      </a:r>
                    </a:p>
                  </a:txBody>
                  <a:tcPr/>
                </a:tc>
                <a:tc>
                  <a:txBody>
                    <a:bodyPr/>
                    <a:lstStyle/>
                    <a:p>
                      <a:r>
                        <a:rPr lang="en-US" dirty="0"/>
                        <a:t>Back End Implementation</a:t>
                      </a:r>
                    </a:p>
                  </a:txBody>
                  <a:tcPr/>
                </a:tc>
                <a:extLst>
                  <a:ext uri="{0D108BD9-81ED-4DB2-BD59-A6C34878D82A}">
                    <a16:rowId xmlns:a16="http://schemas.microsoft.com/office/drawing/2014/main" val="3405936884"/>
                  </a:ext>
                </a:extLst>
              </a:tr>
            </a:tbl>
          </a:graphicData>
        </a:graphic>
      </p:graphicFrame>
    </p:spTree>
    <p:extLst>
      <p:ext uri="{BB962C8B-B14F-4D97-AF65-F5344CB8AC3E}">
        <p14:creationId xmlns:p14="http://schemas.microsoft.com/office/powerpoint/2010/main" val="240879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6.3 Logbook of Project</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18</a:t>
            </a:fld>
            <a:endParaRPr lang="x-none"/>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7" name="TextBox 6">
            <a:extLst>
              <a:ext uri="{FF2B5EF4-FFF2-40B4-BE49-F238E27FC236}">
                <a16:creationId xmlns:a16="http://schemas.microsoft.com/office/drawing/2014/main" id="{36DCD518-4277-8C37-FE7B-137663AD0A5D}"/>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graphicFrame>
        <p:nvGraphicFramePr>
          <p:cNvPr id="8" name="Table 7">
            <a:extLst>
              <a:ext uri="{FF2B5EF4-FFF2-40B4-BE49-F238E27FC236}">
                <a16:creationId xmlns:a16="http://schemas.microsoft.com/office/drawing/2014/main" id="{EAE69C4E-55FE-9AE4-EF7F-8F074E45DD0D}"/>
              </a:ext>
            </a:extLst>
          </p:cNvPr>
          <p:cNvGraphicFramePr>
            <a:graphicFrameLocks noGrp="1"/>
          </p:cNvGraphicFramePr>
          <p:nvPr>
            <p:extLst>
              <p:ext uri="{D42A27DB-BD31-4B8C-83A1-F6EECF244321}">
                <p14:modId xmlns:p14="http://schemas.microsoft.com/office/powerpoint/2010/main" val="821172320"/>
              </p:ext>
            </p:extLst>
          </p:nvPr>
        </p:nvGraphicFramePr>
        <p:xfrm>
          <a:off x="1726460" y="1442720"/>
          <a:ext cx="8473983" cy="4307840"/>
        </p:xfrm>
        <a:graphic>
          <a:graphicData uri="http://schemas.openxmlformats.org/drawingml/2006/table">
            <a:tbl>
              <a:tblPr firstRow="1" bandRow="1">
                <a:tableStyleId>{073A0DAA-6AF3-43AB-8588-CEC1D06C72B9}</a:tableStyleId>
              </a:tblPr>
              <a:tblGrid>
                <a:gridCol w="2148205">
                  <a:extLst>
                    <a:ext uri="{9D8B030D-6E8A-4147-A177-3AD203B41FA5}">
                      <a16:colId xmlns:a16="http://schemas.microsoft.com/office/drawing/2014/main" val="2226436949"/>
                    </a:ext>
                  </a:extLst>
                </a:gridCol>
                <a:gridCol w="6325778">
                  <a:extLst>
                    <a:ext uri="{9D8B030D-6E8A-4147-A177-3AD203B41FA5}">
                      <a16:colId xmlns:a16="http://schemas.microsoft.com/office/drawing/2014/main" val="1334334508"/>
                    </a:ext>
                  </a:extLst>
                </a:gridCol>
              </a:tblGrid>
              <a:tr h="0">
                <a:tc>
                  <a:txBody>
                    <a:bodyPr/>
                    <a:lstStyle/>
                    <a:p>
                      <a:r>
                        <a:rPr lang="en-US" dirty="0"/>
                        <a:t>                    Week</a:t>
                      </a:r>
                    </a:p>
                  </a:txBody>
                  <a:tcPr/>
                </a:tc>
                <a:tc>
                  <a:txBody>
                    <a:bodyPr/>
                    <a:lstStyle/>
                    <a:p>
                      <a:r>
                        <a:rPr lang="en-US" dirty="0"/>
                        <a:t>                                    Works done</a:t>
                      </a:r>
                    </a:p>
                  </a:txBody>
                  <a:tcPr/>
                </a:tc>
                <a:extLst>
                  <a:ext uri="{0D108BD9-81ED-4DB2-BD59-A6C34878D82A}">
                    <a16:rowId xmlns:a16="http://schemas.microsoft.com/office/drawing/2014/main" val="3066733848"/>
                  </a:ext>
                </a:extLst>
              </a:tr>
              <a:tr h="370840">
                <a:tc>
                  <a:txBody>
                    <a:bodyPr/>
                    <a:lstStyle/>
                    <a:p>
                      <a:r>
                        <a:rPr lang="en-US" dirty="0"/>
                        <a:t>Week-6</a:t>
                      </a:r>
                    </a:p>
                  </a:txBody>
                  <a:tcPr/>
                </a:tc>
                <a:tc>
                  <a:txBody>
                    <a:bodyPr/>
                    <a:lstStyle/>
                    <a:p>
                      <a:r>
                        <a:rPr lang="en-US" dirty="0"/>
                        <a:t>Component</a:t>
                      </a:r>
                      <a:r>
                        <a:rPr lang="en-US" baseline="0" dirty="0"/>
                        <a:t> Selection and Research</a:t>
                      </a:r>
                      <a:endParaRPr lang="en-US" dirty="0"/>
                    </a:p>
                  </a:txBody>
                  <a:tcPr/>
                </a:tc>
                <a:extLst>
                  <a:ext uri="{0D108BD9-81ED-4DB2-BD59-A6C34878D82A}">
                    <a16:rowId xmlns:a16="http://schemas.microsoft.com/office/drawing/2014/main" val="22260565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Week-7</a:t>
                      </a:r>
                    </a:p>
                  </a:txBody>
                  <a:tcPr/>
                </a:tc>
                <a:tc>
                  <a:txBody>
                    <a:bodyPr/>
                    <a:lstStyle/>
                    <a:p>
                      <a:r>
                        <a:rPr lang="en-US" dirty="0"/>
                        <a:t>Component</a:t>
                      </a:r>
                      <a:r>
                        <a:rPr lang="en-US" baseline="0" dirty="0"/>
                        <a:t> Buying</a:t>
                      </a:r>
                      <a:endParaRPr lang="en-US" dirty="0"/>
                    </a:p>
                  </a:txBody>
                  <a:tcPr/>
                </a:tc>
                <a:extLst>
                  <a:ext uri="{0D108BD9-81ED-4DB2-BD59-A6C34878D82A}">
                    <a16:rowId xmlns:a16="http://schemas.microsoft.com/office/drawing/2014/main" val="2911026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Week-8</a:t>
                      </a:r>
                    </a:p>
                    <a:p>
                      <a:endParaRPr lang="en-US" dirty="0"/>
                    </a:p>
                  </a:txBody>
                  <a:tcPr/>
                </a:tc>
                <a:tc>
                  <a:txBody>
                    <a:bodyPr/>
                    <a:lstStyle/>
                    <a:p>
                      <a:r>
                        <a:rPr lang="en-US" dirty="0"/>
                        <a:t>Hooking everything up in</a:t>
                      </a:r>
                      <a:r>
                        <a:rPr lang="en-US" baseline="0" dirty="0"/>
                        <a:t> the </a:t>
                      </a:r>
                      <a:r>
                        <a:rPr lang="en-US" baseline="0" dirty="0" err="1"/>
                        <a:t>Arduino</a:t>
                      </a:r>
                      <a:r>
                        <a:rPr lang="en-US" baseline="0" dirty="0"/>
                        <a:t> Mega</a:t>
                      </a:r>
                      <a:endParaRPr lang="en-US" dirty="0"/>
                    </a:p>
                  </a:txBody>
                  <a:tcPr/>
                </a:tc>
                <a:extLst>
                  <a:ext uri="{0D108BD9-81ED-4DB2-BD59-A6C34878D82A}">
                    <a16:rowId xmlns:a16="http://schemas.microsoft.com/office/drawing/2014/main" val="814870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Week-9</a:t>
                      </a:r>
                    </a:p>
                    <a:p>
                      <a:endParaRPr lang="en-US" dirty="0"/>
                    </a:p>
                  </a:txBody>
                  <a:tcPr/>
                </a:tc>
                <a:tc>
                  <a:txBody>
                    <a:bodyPr/>
                    <a:lstStyle/>
                    <a:p>
                      <a:r>
                        <a:rPr lang="en-US" dirty="0"/>
                        <a:t>Failing and debugging</a:t>
                      </a:r>
                    </a:p>
                  </a:txBody>
                  <a:tcPr/>
                </a:tc>
                <a:extLst>
                  <a:ext uri="{0D108BD9-81ED-4DB2-BD59-A6C34878D82A}">
                    <a16:rowId xmlns:a16="http://schemas.microsoft.com/office/drawing/2014/main" val="2414776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Week-10</a:t>
                      </a:r>
                    </a:p>
                    <a:p>
                      <a:endParaRPr lang="en-US" dirty="0"/>
                    </a:p>
                  </a:txBody>
                  <a:tcPr/>
                </a:tc>
                <a:tc>
                  <a:txBody>
                    <a:bodyPr/>
                    <a:lstStyle/>
                    <a:p>
                      <a:r>
                        <a:rPr lang="en-US" dirty="0"/>
                        <a:t>Further component buy</a:t>
                      </a:r>
                    </a:p>
                  </a:txBody>
                  <a:tcPr/>
                </a:tc>
                <a:extLst>
                  <a:ext uri="{0D108BD9-81ED-4DB2-BD59-A6C34878D82A}">
                    <a16:rowId xmlns:a16="http://schemas.microsoft.com/office/drawing/2014/main" val="5395084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Week-11</a:t>
                      </a:r>
                    </a:p>
                    <a:p>
                      <a:endParaRPr lang="en-US" dirty="0"/>
                    </a:p>
                  </a:txBody>
                  <a:tcPr/>
                </a:tc>
                <a:tc>
                  <a:txBody>
                    <a:bodyPr/>
                    <a:lstStyle/>
                    <a:p>
                      <a:r>
                        <a:rPr lang="en-US" dirty="0"/>
                        <a:t>Coding</a:t>
                      </a:r>
                    </a:p>
                  </a:txBody>
                  <a:tcPr/>
                </a:tc>
                <a:extLst>
                  <a:ext uri="{0D108BD9-81ED-4DB2-BD59-A6C34878D82A}">
                    <a16:rowId xmlns:a16="http://schemas.microsoft.com/office/drawing/2014/main" val="19505340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Week-12</a:t>
                      </a:r>
                    </a:p>
                    <a:p>
                      <a:endParaRPr lang="en-US" dirty="0"/>
                    </a:p>
                  </a:txBody>
                  <a:tcPr/>
                </a:tc>
                <a:tc>
                  <a:txBody>
                    <a:bodyPr/>
                    <a:lstStyle/>
                    <a:p>
                      <a:r>
                        <a:rPr lang="en-US" dirty="0"/>
                        <a:t>Demonstrating</a:t>
                      </a:r>
                    </a:p>
                  </a:txBody>
                  <a:tcPr/>
                </a:tc>
                <a:extLst>
                  <a:ext uri="{0D108BD9-81ED-4DB2-BD59-A6C34878D82A}">
                    <a16:rowId xmlns:a16="http://schemas.microsoft.com/office/drawing/2014/main" val="306533207"/>
                  </a:ext>
                </a:extLst>
              </a:tr>
            </a:tbl>
          </a:graphicData>
        </a:graphic>
      </p:graphicFrame>
    </p:spTree>
    <p:extLst>
      <p:ext uri="{BB962C8B-B14F-4D97-AF65-F5344CB8AC3E}">
        <p14:creationId xmlns:p14="http://schemas.microsoft.com/office/powerpoint/2010/main" val="48444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normAutofit fontScale="90000"/>
          </a:bodyPr>
          <a:lstStyle/>
          <a:p>
            <a:r>
              <a:rPr lang="en-US" dirty="0"/>
              <a:t>A 415 Art: Single Cycle Processor. </a:t>
            </a:r>
            <a:r>
              <a:rPr lang="x-none" dirty="0"/>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a:xfrm>
            <a:off x="1290915" y="1872596"/>
            <a:ext cx="10235446" cy="4607376"/>
          </a:xfrm>
        </p:spPr>
        <p:txBody>
          <a:bodyPr/>
          <a:lstStyle/>
          <a:p>
            <a:r>
              <a:rPr lang="x-none" dirty="0">
                <a:hlinkClick r:id="rId2"/>
              </a:rPr>
              <a:t>https://github.com/topics/single-cycle-processor?o=asc&amp;s=forks</a:t>
            </a:r>
            <a:endParaRPr lang="en-US" dirty="0"/>
          </a:p>
          <a:p>
            <a:endParaRPr lang="en-US" dirty="0">
              <a:hlinkClick r:id="rId3"/>
            </a:endParaRPr>
          </a:p>
          <a:p>
            <a:r>
              <a:rPr lang="en-US" dirty="0">
                <a:hlinkClick r:id="rId4"/>
              </a:rPr>
              <a:t>https://www.waveshare.com/wiki/RGB-Matrix-P3-64x64</a:t>
            </a:r>
            <a:r>
              <a:rPr lang="en-US" dirty="0"/>
              <a:t>	</a:t>
            </a:r>
          </a:p>
          <a:p>
            <a:endParaRPr lang="en-US" dirty="0"/>
          </a:p>
          <a:p>
            <a:r>
              <a:rPr lang="en-US" sz="2000" dirty="0"/>
              <a:t>S.L. Harris, D.M. Harris, </a:t>
            </a:r>
            <a:r>
              <a:rPr lang="en-US" sz="2000" i="1" dirty="0"/>
              <a:t>Digital Design and Computer Architecture (ARM Edition) </a:t>
            </a:r>
          </a:p>
          <a:p>
            <a:endParaRPr lang="x-none"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(2023) – Final Project Group 7</a:t>
            </a:r>
            <a:endParaRPr lang="x-none"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19</a:t>
            </a:fld>
            <a:endParaRPr lang="x-none"/>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US" dirty="0"/>
              <a:t>A 415 Art: Single Cycle Processor</a:t>
            </a:r>
            <a:endParaRPr lang="x-none"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0555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x-none"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x-none" dirty="0"/>
              <a:t>Summary</a:t>
            </a:r>
          </a:p>
          <a:p>
            <a:pPr marL="457200" indent="-457200">
              <a:buFont typeface="+mj-lt"/>
              <a:buAutoNum type="arabicPeriod"/>
            </a:pPr>
            <a:r>
              <a:rPr lang="en-US" dirty="0"/>
              <a:t>Introduction</a:t>
            </a:r>
            <a:endParaRPr lang="x-none" dirty="0"/>
          </a:p>
          <a:p>
            <a:pPr marL="457200" indent="-457200">
              <a:buFont typeface="+mj-lt"/>
              <a:buAutoNum type="arabicPeriod"/>
            </a:pPr>
            <a:r>
              <a:rPr lang="en-US" dirty="0"/>
              <a:t>Design</a:t>
            </a:r>
            <a:endParaRPr lang="x-none" dirty="0"/>
          </a:p>
          <a:p>
            <a:pPr marL="457200" indent="-457200">
              <a:buFont typeface="+mj-lt"/>
              <a:buAutoNum type="arabicPeriod"/>
            </a:pPr>
            <a:r>
              <a:rPr lang="en-US" dirty="0"/>
              <a:t>Implementation</a:t>
            </a:r>
            <a:endParaRPr lang="x-none" dirty="0"/>
          </a:p>
          <a:p>
            <a:pPr marL="457200" indent="-457200">
              <a:buFont typeface="+mj-lt"/>
              <a:buAutoNum type="arabicPeriod"/>
            </a:pPr>
            <a:r>
              <a:rPr lang="en-US" dirty="0"/>
              <a:t>Analysis and Evaluation</a:t>
            </a:r>
            <a:endParaRPr lang="x-none" dirty="0"/>
          </a:p>
          <a:p>
            <a:pPr marL="457200" indent="-457200">
              <a:buFont typeface="+mj-lt"/>
              <a:buAutoNum type="arabicPeriod"/>
            </a:pPr>
            <a:r>
              <a:rPr lang="en-US" dirty="0"/>
              <a:t>References</a:t>
            </a:r>
            <a:endParaRPr lang="x-none"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2</a:t>
            </a:fld>
            <a:endParaRPr lang="x-none"/>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x-none"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1451263" y="1893236"/>
            <a:ext cx="10058400" cy="4541520"/>
          </a:xfrm>
        </p:spPr>
        <p:txBody>
          <a:bodyPr/>
          <a:lstStyle/>
          <a:p>
            <a:r>
              <a:rPr lang="en-US" dirty="0"/>
              <a:t>A visually captivating project to demonstrate the operational principle of the ARM-based single cycle processor </a:t>
            </a:r>
          </a:p>
          <a:p>
            <a:r>
              <a:rPr lang="en-US" dirty="0"/>
              <a:t>Can show </a:t>
            </a:r>
            <a:r>
              <a:rPr lang="en-US" dirty="0" err="1"/>
              <a:t>datapath</a:t>
            </a:r>
            <a:r>
              <a:rPr lang="en-US" dirty="0"/>
              <a:t> and control signals for each given instruction</a:t>
            </a:r>
          </a:p>
          <a:p>
            <a:r>
              <a:rPr lang="en-US" dirty="0"/>
              <a:t>Designed in a modular fashion so that it can be expanded for other </a:t>
            </a:r>
            <a:r>
              <a:rPr lang="en-US" dirty="0" err="1"/>
              <a:t>architechtures</a:t>
            </a:r>
            <a:r>
              <a:rPr lang="en-US" dirty="0"/>
              <a:t>.</a:t>
            </a: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(2023) – Final Project Group 7</a:t>
            </a:r>
            <a:endParaRPr lang="x-none"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A 415 Art: Single Cycle Processor</a:t>
            </a:r>
            <a:endParaRPr lang="x-none"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3</a:t>
            </a:fld>
            <a:endParaRPr lang="x-none"/>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27855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x-none"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898124" y="1333721"/>
            <a:ext cx="10882543" cy="4541520"/>
          </a:xfrm>
        </p:spPr>
        <p:txBody>
          <a:bodyPr/>
          <a:lstStyle/>
          <a:p>
            <a:r>
              <a:rPr lang="en-US" dirty="0"/>
              <a:t>We wanted to design a </a:t>
            </a:r>
            <a:r>
              <a:rPr lang="en-US" b="1" dirty="0"/>
              <a:t>wall art </a:t>
            </a:r>
            <a:r>
              <a:rPr lang="en-US" dirty="0"/>
              <a:t>that would be </a:t>
            </a:r>
            <a:r>
              <a:rPr lang="en-US" u="sng" dirty="0"/>
              <a:t>aesthetic</a:t>
            </a:r>
            <a:r>
              <a:rPr lang="en-US" dirty="0"/>
              <a:t> and also could be helpful to </a:t>
            </a:r>
            <a:r>
              <a:rPr lang="en-US" u="sng" dirty="0"/>
              <a:t>visualize concepts</a:t>
            </a:r>
            <a:r>
              <a:rPr lang="en-US" dirty="0"/>
              <a:t> learnt in the theory course of this lab.</a:t>
            </a:r>
          </a:p>
          <a:p>
            <a:r>
              <a:rPr lang="en-US" dirty="0"/>
              <a:t>We chose the Single Cycle Processor (ARM edition) for our demonstration.</a:t>
            </a:r>
            <a:endParaRPr lang="x-none" dirty="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(2023) – Final Project Group 7</a:t>
            </a:r>
            <a:endParaRPr lang="x-none"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a:t>A 415 Art: Single Cycle Processor</a:t>
            </a:r>
            <a:endParaRPr lang="x-none"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4</a:t>
            </a:fld>
            <a:endParaRPr lang="x-none"/>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3" name="Picture 2">
            <a:extLst>
              <a:ext uri="{FF2B5EF4-FFF2-40B4-BE49-F238E27FC236}">
                <a16:creationId xmlns:a16="http://schemas.microsoft.com/office/drawing/2014/main" id="{09E46001-667A-4924-B7EF-EC376B5055EF}"/>
              </a:ext>
            </a:extLst>
          </p:cNvPr>
          <p:cNvPicPr>
            <a:picLocks noChangeAspect="1"/>
          </p:cNvPicPr>
          <p:nvPr/>
        </p:nvPicPr>
        <p:blipFill>
          <a:blip r:embed="rId2"/>
          <a:stretch>
            <a:fillRect/>
          </a:stretch>
        </p:blipFill>
        <p:spPr>
          <a:xfrm>
            <a:off x="3027284" y="2744064"/>
            <a:ext cx="6536299" cy="3654222"/>
          </a:xfrm>
          <a:prstGeom prst="rect">
            <a:avLst/>
          </a:prstGeom>
        </p:spPr>
      </p:pic>
    </p:spTree>
    <p:extLst>
      <p:ext uri="{BB962C8B-B14F-4D97-AF65-F5344CB8AC3E}">
        <p14:creationId xmlns:p14="http://schemas.microsoft.com/office/powerpoint/2010/main" val="29846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3.1 Design: </a:t>
            </a:r>
            <a:r>
              <a:rPr lang="x-none" dirty="0"/>
              <a:t>Methods</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799" y="1493520"/>
            <a:ext cx="10749379" cy="4541520"/>
          </a:xfrm>
        </p:spPr>
        <p:txBody>
          <a:bodyPr/>
          <a:lstStyle/>
          <a:p>
            <a:r>
              <a:rPr lang="en-US" dirty="0"/>
              <a:t>This project was implemented using </a:t>
            </a:r>
            <a:r>
              <a:rPr lang="en-US" u="sng" dirty="0"/>
              <a:t>ESP32</a:t>
            </a:r>
            <a:r>
              <a:rPr lang="en-US" dirty="0"/>
              <a:t> and 3 </a:t>
            </a:r>
            <a:r>
              <a:rPr lang="en-US" u="sng" dirty="0"/>
              <a:t>64*64 LED Matrix Panels</a:t>
            </a:r>
          </a:p>
          <a:p>
            <a:r>
              <a:rPr lang="en-US" dirty="0"/>
              <a:t>We used the </a:t>
            </a:r>
            <a:r>
              <a:rPr lang="en-US" u="sng" dirty="0" err="1"/>
              <a:t>AdafruitGFX</a:t>
            </a:r>
            <a:r>
              <a:rPr lang="en-US" u="sng" dirty="0"/>
              <a:t> library</a:t>
            </a:r>
            <a:r>
              <a:rPr lang="en-US" dirty="0"/>
              <a:t> from </a:t>
            </a:r>
            <a:r>
              <a:rPr lang="en-US" dirty="0" err="1"/>
              <a:t>Waveshare</a:t>
            </a:r>
            <a:r>
              <a:rPr lang="en-US" dirty="0"/>
              <a:t> Electronics for this task</a:t>
            </a:r>
          </a:p>
          <a:p>
            <a:r>
              <a:rPr lang="en-US" dirty="0"/>
              <a:t>Each </a:t>
            </a:r>
            <a:r>
              <a:rPr lang="en-US" dirty="0" err="1"/>
              <a:t>datapath</a:t>
            </a:r>
            <a:r>
              <a:rPr lang="en-US" dirty="0"/>
              <a:t> was made into an object of a class for greater control and automation</a:t>
            </a:r>
          </a:p>
          <a:p>
            <a:r>
              <a:rPr lang="en-US" dirty="0"/>
              <a:t>We used </a:t>
            </a:r>
            <a:r>
              <a:rPr lang="en-US" u="sng" dirty="0"/>
              <a:t>2 boards for displaying the </a:t>
            </a:r>
            <a:r>
              <a:rPr lang="en-US" u="sng" dirty="0" err="1"/>
              <a:t>datapath</a:t>
            </a:r>
            <a:r>
              <a:rPr lang="en-US" dirty="0"/>
              <a:t> demonstration and </a:t>
            </a:r>
            <a:r>
              <a:rPr lang="en-US" u="sng" dirty="0"/>
              <a:t>1 board for instruction</a:t>
            </a:r>
            <a:r>
              <a:rPr lang="en-US" dirty="0"/>
              <a:t> and control signal demonstration.</a:t>
            </a:r>
          </a:p>
          <a:p>
            <a:pPr marL="0" indent="0">
              <a:buNone/>
            </a:pPr>
            <a:endParaRPr lang="en-US"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5</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1036" name="Picture 12" descr="64X64 RGB Full-Color LED Matrix Panel – ThinkRobotics.com">
            <a:extLst>
              <a:ext uri="{FF2B5EF4-FFF2-40B4-BE49-F238E27FC236}">
                <a16:creationId xmlns:a16="http://schemas.microsoft.com/office/drawing/2014/main" id="{21FE2690-C4AB-41A5-BB18-49DD06E4B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15" t="15194" r="15273" b="14504"/>
          <a:stretch/>
        </p:blipFill>
        <p:spPr bwMode="auto">
          <a:xfrm>
            <a:off x="4579432" y="4213023"/>
            <a:ext cx="1862056" cy="1883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est ESP32 price in bd Development Board Wifi+Bluetooth">
            <a:extLst>
              <a:ext uri="{FF2B5EF4-FFF2-40B4-BE49-F238E27FC236}">
                <a16:creationId xmlns:a16="http://schemas.microsoft.com/office/drawing/2014/main" id="{C2F2D2A5-82FA-444C-B244-572456B658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1" r="-1" b="6661"/>
          <a:stretch/>
        </p:blipFill>
        <p:spPr bwMode="auto">
          <a:xfrm>
            <a:off x="7330201" y="4366691"/>
            <a:ext cx="1625888" cy="1575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17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04656" y="1289296"/>
            <a:ext cx="11006832" cy="4862929"/>
          </a:xfrm>
        </p:spPr>
        <p:txBody>
          <a:bodyPr>
            <a:normAutofit lnSpcReduction="10000"/>
          </a:bodyPr>
          <a:lstStyle/>
          <a:p>
            <a:r>
              <a:rPr lang="en-US" dirty="0"/>
              <a:t>We mapped the whole </a:t>
            </a:r>
            <a:r>
              <a:rPr lang="en-US" dirty="0" err="1"/>
              <a:t>datapath</a:t>
            </a:r>
            <a:r>
              <a:rPr lang="en-US" dirty="0"/>
              <a:t> board into a 2D grid and drew the diagram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This made mapping the diagram into the board quicker</a:t>
            </a:r>
            <a:endParaRPr lang="x-none"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6</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5" name="Picture 4">
            <a:extLst>
              <a:ext uri="{FF2B5EF4-FFF2-40B4-BE49-F238E27FC236}">
                <a16:creationId xmlns:a16="http://schemas.microsoft.com/office/drawing/2014/main" id="{0FDFE513-2F4D-4359-B16C-151DD9C15857}"/>
              </a:ext>
            </a:extLst>
          </p:cNvPr>
          <p:cNvPicPr>
            <a:picLocks noChangeAspect="1"/>
          </p:cNvPicPr>
          <p:nvPr/>
        </p:nvPicPr>
        <p:blipFill rotWithShape="1">
          <a:blip r:embed="rId2"/>
          <a:srcRect l="17980" t="2765" r="8838"/>
          <a:stretch/>
        </p:blipFill>
        <p:spPr>
          <a:xfrm rot="16200000">
            <a:off x="4494088" y="322988"/>
            <a:ext cx="3835931" cy="6795544"/>
          </a:xfrm>
          <a:prstGeom prst="rect">
            <a:avLst/>
          </a:prstGeom>
        </p:spPr>
      </p:pic>
    </p:spTree>
    <p:extLst>
      <p:ext uri="{BB962C8B-B14F-4D97-AF65-F5344CB8AC3E}">
        <p14:creationId xmlns:p14="http://schemas.microsoft.com/office/powerpoint/2010/main" val="31808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Circuit Diagram</a:t>
            </a:r>
            <a:endParaRPr lang="x-none"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733001" y="1381078"/>
            <a:ext cx="11199919" cy="1669354"/>
          </a:xfrm>
        </p:spPr>
        <p:txBody>
          <a:bodyPr>
            <a:normAutofit/>
          </a:bodyPr>
          <a:lstStyle/>
          <a:p>
            <a:r>
              <a:rPr lang="en-US" dirty="0"/>
              <a:t>Each </a:t>
            </a:r>
            <a:r>
              <a:rPr lang="en-US" dirty="0" err="1"/>
              <a:t>datapath</a:t>
            </a:r>
            <a:r>
              <a:rPr lang="en-US" dirty="0"/>
              <a:t> and Control signal was given an </a:t>
            </a:r>
            <a:r>
              <a:rPr lang="en-US" b="1" dirty="0"/>
              <a:t>unique ID for greater control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7</a:t>
            </a:fld>
            <a:endParaRPr lang="x-none"/>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10" name="Picture 9">
            <a:extLst>
              <a:ext uri="{FF2B5EF4-FFF2-40B4-BE49-F238E27FC236}">
                <a16:creationId xmlns:a16="http://schemas.microsoft.com/office/drawing/2014/main" id="{698CEA85-10FE-468F-AD88-DAB23846DAD7}"/>
              </a:ext>
            </a:extLst>
          </p:cNvPr>
          <p:cNvPicPr>
            <a:picLocks noChangeAspect="1"/>
          </p:cNvPicPr>
          <p:nvPr/>
        </p:nvPicPr>
        <p:blipFill rotWithShape="1">
          <a:blip r:embed="rId2"/>
          <a:srcRect l="9324" t="2589" r="12489" b="42938"/>
          <a:stretch/>
        </p:blipFill>
        <p:spPr>
          <a:xfrm>
            <a:off x="1339048" y="2263587"/>
            <a:ext cx="4102963" cy="3811368"/>
          </a:xfrm>
          <a:prstGeom prst="rect">
            <a:avLst/>
          </a:prstGeom>
        </p:spPr>
      </p:pic>
      <p:pic>
        <p:nvPicPr>
          <p:cNvPr id="12" name="Picture 11">
            <a:extLst>
              <a:ext uri="{FF2B5EF4-FFF2-40B4-BE49-F238E27FC236}">
                <a16:creationId xmlns:a16="http://schemas.microsoft.com/office/drawing/2014/main" id="{F3761D34-730A-4C6C-AFF2-809B288218C8}"/>
              </a:ext>
            </a:extLst>
          </p:cNvPr>
          <p:cNvPicPr>
            <a:picLocks noChangeAspect="1"/>
          </p:cNvPicPr>
          <p:nvPr/>
        </p:nvPicPr>
        <p:blipFill rotWithShape="1">
          <a:blip r:embed="rId2"/>
          <a:srcRect l="12085" t="56699" r="13351" b="5752"/>
          <a:stretch/>
        </p:blipFill>
        <p:spPr>
          <a:xfrm>
            <a:off x="6096000" y="2272629"/>
            <a:ext cx="5037512" cy="3382447"/>
          </a:xfrm>
          <a:prstGeom prst="rect">
            <a:avLst/>
          </a:prstGeom>
        </p:spPr>
      </p:pic>
    </p:spTree>
    <p:extLst>
      <p:ext uri="{BB962C8B-B14F-4D97-AF65-F5344CB8AC3E}">
        <p14:creationId xmlns:p14="http://schemas.microsoft.com/office/powerpoint/2010/main" val="418756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3.3 Design: </a:t>
            </a:r>
            <a:r>
              <a:rPr lang="x-none" dirty="0"/>
              <a:t>Simulation</a:t>
            </a:r>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lstStyle/>
          <a:p>
            <a:r>
              <a:rPr lang="en-US" dirty="0"/>
              <a:t>We did an ideation of the project, of how it would look like:</a:t>
            </a: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8</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26" name="Picture 25">
            <a:extLst>
              <a:ext uri="{FF2B5EF4-FFF2-40B4-BE49-F238E27FC236}">
                <a16:creationId xmlns:a16="http://schemas.microsoft.com/office/drawing/2014/main" id="{8D4D6E82-62D1-41EC-8FFF-C7FFE6D9591C}"/>
              </a:ext>
            </a:extLst>
          </p:cNvPr>
          <p:cNvPicPr>
            <a:picLocks noChangeAspect="1"/>
          </p:cNvPicPr>
          <p:nvPr/>
        </p:nvPicPr>
        <p:blipFill>
          <a:blip r:embed="rId2"/>
          <a:stretch>
            <a:fillRect/>
          </a:stretch>
        </p:blipFill>
        <p:spPr>
          <a:xfrm>
            <a:off x="3810538" y="2366042"/>
            <a:ext cx="5977826" cy="3434079"/>
          </a:xfrm>
          <a:prstGeom prst="rect">
            <a:avLst/>
          </a:prstGeom>
        </p:spPr>
      </p:pic>
      <p:pic>
        <p:nvPicPr>
          <p:cNvPr id="27" name="Picture 26">
            <a:extLst>
              <a:ext uri="{FF2B5EF4-FFF2-40B4-BE49-F238E27FC236}">
                <a16:creationId xmlns:a16="http://schemas.microsoft.com/office/drawing/2014/main" id="{C2214CF5-47CB-4FDE-AEA4-171A29B9D4EE}"/>
              </a:ext>
            </a:extLst>
          </p:cNvPr>
          <p:cNvPicPr>
            <a:picLocks noChangeAspect="1"/>
          </p:cNvPicPr>
          <p:nvPr/>
        </p:nvPicPr>
        <p:blipFill rotWithShape="1">
          <a:blip r:embed="rId3">
            <a:extLst>
              <a:ext uri="{28A0092B-C50C-407E-A947-70E740481C1C}">
                <a14:useLocalDpi xmlns:a14="http://schemas.microsoft.com/office/drawing/2010/main" val="0"/>
              </a:ext>
            </a:extLst>
          </a:blip>
          <a:srcRect b="6892"/>
          <a:stretch/>
        </p:blipFill>
        <p:spPr>
          <a:xfrm>
            <a:off x="4006471" y="2437162"/>
            <a:ext cx="5499731" cy="3271519"/>
          </a:xfrm>
          <a:prstGeom prst="rect">
            <a:avLst/>
          </a:prstGeom>
        </p:spPr>
      </p:pic>
      <p:sp>
        <p:nvSpPr>
          <p:cNvPr id="28" name="Rectangle 27">
            <a:extLst>
              <a:ext uri="{FF2B5EF4-FFF2-40B4-BE49-F238E27FC236}">
                <a16:creationId xmlns:a16="http://schemas.microsoft.com/office/drawing/2014/main" id="{E9A5D8BE-7860-4E74-BE20-846D012B9D52}"/>
              </a:ext>
            </a:extLst>
          </p:cNvPr>
          <p:cNvSpPr/>
          <p:nvPr/>
        </p:nvSpPr>
        <p:spPr>
          <a:xfrm>
            <a:off x="3759200" y="2218977"/>
            <a:ext cx="5994274" cy="3678612"/>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29" name="Picture 28">
            <a:extLst>
              <a:ext uri="{FF2B5EF4-FFF2-40B4-BE49-F238E27FC236}">
                <a16:creationId xmlns:a16="http://schemas.microsoft.com/office/drawing/2014/main" id="{559496CF-5413-4E6B-93B1-B5A2D377C008}"/>
              </a:ext>
            </a:extLst>
          </p:cNvPr>
          <p:cNvPicPr>
            <a:picLocks noChangeAspect="1"/>
          </p:cNvPicPr>
          <p:nvPr/>
        </p:nvPicPr>
        <p:blipFill>
          <a:blip r:embed="rId4"/>
          <a:stretch>
            <a:fillRect/>
          </a:stretch>
        </p:blipFill>
        <p:spPr>
          <a:xfrm>
            <a:off x="10233176" y="4507901"/>
            <a:ext cx="1336044" cy="1381939"/>
          </a:xfrm>
          <a:prstGeom prst="rect">
            <a:avLst/>
          </a:prstGeom>
        </p:spPr>
      </p:pic>
      <p:sp>
        <p:nvSpPr>
          <p:cNvPr id="30" name="Rectangle 29">
            <a:extLst>
              <a:ext uri="{FF2B5EF4-FFF2-40B4-BE49-F238E27FC236}">
                <a16:creationId xmlns:a16="http://schemas.microsoft.com/office/drawing/2014/main" id="{CB6C25B7-7F14-4681-9B19-DD60EE8541D6}"/>
              </a:ext>
            </a:extLst>
          </p:cNvPr>
          <p:cNvSpPr/>
          <p:nvPr/>
        </p:nvSpPr>
        <p:spPr>
          <a:xfrm>
            <a:off x="10233176" y="4515650"/>
            <a:ext cx="1336044" cy="13819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31" name="Picture 30">
            <a:extLst>
              <a:ext uri="{FF2B5EF4-FFF2-40B4-BE49-F238E27FC236}">
                <a16:creationId xmlns:a16="http://schemas.microsoft.com/office/drawing/2014/main" id="{D2ED9CF3-8A76-45A8-9F29-AF06084D5A45}"/>
              </a:ext>
            </a:extLst>
          </p:cNvPr>
          <p:cNvPicPr>
            <a:picLocks noChangeAspect="1"/>
          </p:cNvPicPr>
          <p:nvPr/>
        </p:nvPicPr>
        <p:blipFill>
          <a:blip r:embed="rId5"/>
          <a:stretch>
            <a:fillRect/>
          </a:stretch>
        </p:blipFill>
        <p:spPr>
          <a:xfrm>
            <a:off x="267936" y="3964402"/>
            <a:ext cx="3424316" cy="1955799"/>
          </a:xfrm>
          <a:prstGeom prst="rect">
            <a:avLst/>
          </a:prstGeom>
        </p:spPr>
      </p:pic>
      <p:sp>
        <p:nvSpPr>
          <p:cNvPr id="32" name="Rectangle 31">
            <a:extLst>
              <a:ext uri="{FF2B5EF4-FFF2-40B4-BE49-F238E27FC236}">
                <a16:creationId xmlns:a16="http://schemas.microsoft.com/office/drawing/2014/main" id="{A79F4E1B-3F21-4905-B8C9-AA0DEE9EACDB}"/>
              </a:ext>
            </a:extLst>
          </p:cNvPr>
          <p:cNvSpPr/>
          <p:nvPr/>
        </p:nvSpPr>
        <p:spPr>
          <a:xfrm>
            <a:off x="267936" y="3935787"/>
            <a:ext cx="3356805" cy="19844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33" name="Picture 32">
            <a:extLst>
              <a:ext uri="{FF2B5EF4-FFF2-40B4-BE49-F238E27FC236}">
                <a16:creationId xmlns:a16="http://schemas.microsoft.com/office/drawing/2014/main" id="{5B58D82A-0F04-4723-8461-596F5AEB1D52}"/>
              </a:ext>
            </a:extLst>
          </p:cNvPr>
          <p:cNvPicPr>
            <a:picLocks noChangeAspect="1"/>
          </p:cNvPicPr>
          <p:nvPr/>
        </p:nvPicPr>
        <p:blipFill>
          <a:blip r:embed="rId6"/>
          <a:stretch>
            <a:fillRect/>
          </a:stretch>
        </p:blipFill>
        <p:spPr>
          <a:xfrm>
            <a:off x="409265" y="2259786"/>
            <a:ext cx="3105518" cy="1674704"/>
          </a:xfrm>
          <a:prstGeom prst="rect">
            <a:avLst/>
          </a:prstGeom>
        </p:spPr>
      </p:pic>
      <p:sp>
        <p:nvSpPr>
          <p:cNvPr id="34" name="Rectangle 33">
            <a:extLst>
              <a:ext uri="{FF2B5EF4-FFF2-40B4-BE49-F238E27FC236}">
                <a16:creationId xmlns:a16="http://schemas.microsoft.com/office/drawing/2014/main" id="{2378F321-AD23-42B1-9593-27A919469D49}"/>
              </a:ext>
            </a:extLst>
          </p:cNvPr>
          <p:cNvSpPr/>
          <p:nvPr/>
        </p:nvSpPr>
        <p:spPr>
          <a:xfrm>
            <a:off x="267936" y="2208986"/>
            <a:ext cx="3356805" cy="1674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60DA0409-E60B-4B69-9A37-A89133670EAF}"/>
              </a:ext>
            </a:extLst>
          </p:cNvPr>
          <p:cNvSpPr/>
          <p:nvPr/>
        </p:nvSpPr>
        <p:spPr>
          <a:xfrm>
            <a:off x="101600" y="2091722"/>
            <a:ext cx="11988800" cy="395224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CDFDBB4E-3EE5-4964-AF1F-F0C459C2BD48}"/>
              </a:ext>
            </a:extLst>
          </p:cNvPr>
          <p:cNvSpPr/>
          <p:nvPr/>
        </p:nvSpPr>
        <p:spPr>
          <a:xfrm>
            <a:off x="9799734" y="2220035"/>
            <a:ext cx="2145710" cy="985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Arduino Tutorials for Testers: LCD Display - Qxf2 BLOG">
            <a:extLst>
              <a:ext uri="{FF2B5EF4-FFF2-40B4-BE49-F238E27FC236}">
                <a16:creationId xmlns:a16="http://schemas.microsoft.com/office/drawing/2014/main" id="{868FF7F8-8C06-4FF4-AFF7-41F6AE04E9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453"/>
          <a:stretch/>
        </p:blipFill>
        <p:spPr bwMode="auto">
          <a:xfrm>
            <a:off x="9799734" y="2218977"/>
            <a:ext cx="2137609" cy="98523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C632209-44D0-431D-A108-0D99E749C249}"/>
              </a:ext>
            </a:extLst>
          </p:cNvPr>
          <p:cNvSpPr/>
          <p:nvPr/>
        </p:nvSpPr>
        <p:spPr>
          <a:xfrm>
            <a:off x="9807835" y="3443171"/>
            <a:ext cx="2145710" cy="985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Arduino Tutorials for Testers: LCD Display - Qxf2 BLOG">
            <a:extLst>
              <a:ext uri="{FF2B5EF4-FFF2-40B4-BE49-F238E27FC236}">
                <a16:creationId xmlns:a16="http://schemas.microsoft.com/office/drawing/2014/main" id="{DA929902-E286-4029-9FAD-D07B9701C3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453"/>
          <a:stretch/>
        </p:blipFill>
        <p:spPr bwMode="auto">
          <a:xfrm>
            <a:off x="9808187" y="3443171"/>
            <a:ext cx="2137609" cy="98523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1AFA2EE-F29F-4C22-AC35-44FB53D0A811}"/>
              </a:ext>
            </a:extLst>
          </p:cNvPr>
          <p:cNvSpPr txBox="1"/>
          <p:nvPr/>
        </p:nvSpPr>
        <p:spPr>
          <a:xfrm>
            <a:off x="9988091" y="2566403"/>
            <a:ext cx="1673817" cy="276999"/>
          </a:xfrm>
          <a:prstGeom prst="rect">
            <a:avLst/>
          </a:prstGeom>
          <a:noFill/>
        </p:spPr>
        <p:txBody>
          <a:bodyPr wrap="square" rtlCol="0">
            <a:spAutoFit/>
          </a:bodyPr>
          <a:lstStyle/>
          <a:p>
            <a:r>
              <a:rPr lang="en-US" sz="1200" dirty="0">
                <a:latin typeface="3ds Condensed" panose="02000503020000020004" pitchFamily="2" charset="0"/>
              </a:rPr>
              <a:t>7    ADD R1, R1, R2</a:t>
            </a:r>
          </a:p>
        </p:txBody>
      </p:sp>
      <p:sp>
        <p:nvSpPr>
          <p:cNvPr id="47" name="TextBox 46">
            <a:extLst>
              <a:ext uri="{FF2B5EF4-FFF2-40B4-BE49-F238E27FC236}">
                <a16:creationId xmlns:a16="http://schemas.microsoft.com/office/drawing/2014/main" id="{9ACCDCE3-89BB-4A59-A4D7-283E9A558D88}"/>
              </a:ext>
            </a:extLst>
          </p:cNvPr>
          <p:cNvSpPr txBox="1"/>
          <p:nvPr/>
        </p:nvSpPr>
        <p:spPr>
          <a:xfrm>
            <a:off x="10022980" y="3789593"/>
            <a:ext cx="1534092" cy="492443"/>
          </a:xfrm>
          <a:prstGeom prst="rect">
            <a:avLst/>
          </a:prstGeom>
          <a:noFill/>
        </p:spPr>
        <p:txBody>
          <a:bodyPr wrap="square" rtlCol="0">
            <a:spAutoFit/>
          </a:bodyPr>
          <a:lstStyle/>
          <a:p>
            <a:r>
              <a:rPr lang="en-US" sz="1300" dirty="0">
                <a:latin typeface="3ds Condensed" panose="02000503020000020004" pitchFamily="2" charset="0"/>
              </a:rPr>
              <a:t>7    0xE0811002 	</a:t>
            </a:r>
          </a:p>
        </p:txBody>
      </p:sp>
    </p:spTree>
    <p:extLst>
      <p:ext uri="{BB962C8B-B14F-4D97-AF65-F5344CB8AC3E}">
        <p14:creationId xmlns:p14="http://schemas.microsoft.com/office/powerpoint/2010/main" val="195985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 Implementation: Demonstration</a:t>
            </a:r>
            <a:endParaRPr lang="x-none"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a:xfrm>
            <a:off x="1066799" y="1398487"/>
            <a:ext cx="10058400" cy="4541520"/>
          </a:xfrm>
        </p:spPr>
        <p:txBody>
          <a:bodyPr/>
          <a:lstStyle/>
          <a:p>
            <a:pPr marL="0" indent="0">
              <a:buNone/>
            </a:pPr>
            <a:r>
              <a:rPr lang="en-US" dirty="0"/>
              <a:t>The project turned out like this: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This setup will be framed in the final presentation </a:t>
            </a:r>
          </a:p>
          <a:p>
            <a:pPr marL="0" indent="0">
              <a:buNone/>
            </a:pPr>
            <a:endParaRPr lang="x-none"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x-none" smtClean="0"/>
              <a:t>9</a:t>
            </a:fld>
            <a:endParaRPr lang="x-none"/>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7</a:t>
            </a:r>
            <a:endParaRPr lang="x-none"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a:t>A 415 Art: Single Cycle Processor</a:t>
            </a:r>
            <a:endParaRPr lang="x-none"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37566"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 </a:t>
            </a:r>
            <a:endParaRPr lang="en-GB" i="1" dirty="0">
              <a:solidFill>
                <a:srgbClr val="FFFF00"/>
              </a:solidFill>
              <a:latin typeface="Arial Narrow" panose="020B0606020202030204" pitchFamily="34" charset="0"/>
            </a:endParaRPr>
          </a:p>
        </p:txBody>
      </p:sp>
      <p:pic>
        <p:nvPicPr>
          <p:cNvPr id="12" name="Picture 11">
            <a:extLst>
              <a:ext uri="{FF2B5EF4-FFF2-40B4-BE49-F238E27FC236}">
                <a16:creationId xmlns:a16="http://schemas.microsoft.com/office/drawing/2014/main" id="{AE2F2270-1391-4E26-8B87-AC0A0AAD7EC1}"/>
              </a:ext>
            </a:extLst>
          </p:cNvPr>
          <p:cNvPicPr>
            <a:picLocks noChangeAspect="1"/>
          </p:cNvPicPr>
          <p:nvPr/>
        </p:nvPicPr>
        <p:blipFill rotWithShape="1">
          <a:blip r:embed="rId2"/>
          <a:srcRect l="4308" t="21723" r="12088" b="32168"/>
          <a:stretch/>
        </p:blipFill>
        <p:spPr>
          <a:xfrm>
            <a:off x="1429573" y="2010258"/>
            <a:ext cx="9695627" cy="3014503"/>
          </a:xfrm>
          <a:prstGeom prst="rect">
            <a:avLst/>
          </a:prstGeom>
        </p:spPr>
      </p:pic>
    </p:spTree>
    <p:extLst>
      <p:ext uri="{BB962C8B-B14F-4D97-AF65-F5344CB8AC3E}">
        <p14:creationId xmlns:p14="http://schemas.microsoft.com/office/powerpoint/2010/main" val="1358462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7908581-3b65-4e8b-b0c7-71b767860bd4" xsi:nil="true"/>
    <lcf76f155ced4ddcb4097134ff3c332f xmlns="4bf370e5-223e-4070-bf3a-66ea768f7e6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AA288AEF2A764E8FBFA52CDC5095F5" ma:contentTypeVersion="11" ma:contentTypeDescription="Create a new document." ma:contentTypeScope="" ma:versionID="3e2428a9536315cc5cddfcbe4d8ec85f">
  <xsd:schema xmlns:xsd="http://www.w3.org/2001/XMLSchema" xmlns:xs="http://www.w3.org/2001/XMLSchema" xmlns:p="http://schemas.microsoft.com/office/2006/metadata/properties" xmlns:ns2="07908581-3b65-4e8b-b0c7-71b767860bd4" xmlns:ns3="4bf370e5-223e-4070-bf3a-66ea768f7e6d" targetNamespace="http://schemas.microsoft.com/office/2006/metadata/properties" ma:root="true" ma:fieldsID="05e83c7e4cf6c4ea186750a46bb22347" ns2:_="" ns3:_="">
    <xsd:import namespace="07908581-3b65-4e8b-b0c7-71b767860bd4"/>
    <xsd:import namespace="4bf370e5-223e-4070-bf3a-66ea768f7e6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908581-3b65-4e8b-b0c7-71b767860bd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c2ef350-57b1-454a-8c8b-148175545324}" ma:internalName="TaxCatchAll" ma:showField="CatchAllData" ma:web="07908581-3b65-4e8b-b0c7-71b767860bd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bf370e5-223e-4070-bf3a-66ea768f7e6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F9018B-E338-4F7A-A4DE-C14BE70C2CE3}">
  <ds:schemaRef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 ds:uri="http://www.w3.org/XML/1998/namespace"/>
    <ds:schemaRef ds:uri="http://purl.org/dc/dcmitype/"/>
    <ds:schemaRef ds:uri="4bf370e5-223e-4070-bf3a-66ea768f7e6d"/>
    <ds:schemaRef ds:uri="07908581-3b65-4e8b-b0c7-71b767860bd4"/>
    <ds:schemaRef ds:uri="http://schemas.microsoft.com/office/2006/metadata/properties"/>
  </ds:schemaRefs>
</ds:datastoreItem>
</file>

<file path=customXml/itemProps2.xml><?xml version="1.0" encoding="utf-8"?>
<ds:datastoreItem xmlns:ds="http://schemas.openxmlformats.org/officeDocument/2006/customXml" ds:itemID="{F17A691A-A9B4-49FD-8B56-8B259DCE518A}">
  <ds:schemaRefs>
    <ds:schemaRef ds:uri="http://schemas.microsoft.com/sharepoint/v3/contenttype/forms"/>
  </ds:schemaRefs>
</ds:datastoreItem>
</file>

<file path=customXml/itemProps3.xml><?xml version="1.0" encoding="utf-8"?>
<ds:datastoreItem xmlns:ds="http://schemas.openxmlformats.org/officeDocument/2006/customXml" ds:itemID="{B6DF8FD4-1D4F-43C6-A65C-7A311D794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908581-3b65-4e8b-b0c7-71b767860bd4"/>
    <ds:schemaRef ds:uri="4bf370e5-223e-4070-bf3a-66ea768f7e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833</TotalTime>
  <Words>1083</Words>
  <Application>Microsoft Office PowerPoint</Application>
  <PresentationFormat>Widescreen</PresentationFormat>
  <Paragraphs>219</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3ds Condensed</vt:lpstr>
      <vt:lpstr>Arial</vt:lpstr>
      <vt:lpstr>Arial Black</vt:lpstr>
      <vt:lpstr>Arial Narrow</vt:lpstr>
      <vt:lpstr>Calibri</vt:lpstr>
      <vt:lpstr>Century Gothic</vt:lpstr>
      <vt:lpstr>Garamond</vt:lpstr>
      <vt:lpstr>Savon</vt:lpstr>
      <vt:lpstr>A 415 Art: Single Cycle Microprocessor</vt:lpstr>
      <vt:lpstr>Outline</vt:lpstr>
      <vt:lpstr>1. Summary / Abstract</vt:lpstr>
      <vt:lpstr>2. Introduction</vt:lpstr>
      <vt:lpstr>3.1 Design: Methods</vt:lpstr>
      <vt:lpstr>3.2 Design: Circuit Diagram</vt:lpstr>
      <vt:lpstr>3.2 Design: Circuit Diagram</vt:lpstr>
      <vt:lpstr>3.3 Design: Simulation</vt:lpstr>
      <vt:lpstr>4 Implementation: Demonstration</vt:lpstr>
      <vt:lpstr>4.1 Implementation: Photo Gallary</vt:lpstr>
      <vt:lpstr>5. Analysis and Evaluation</vt:lpstr>
      <vt:lpstr>5.1 Novelty</vt:lpstr>
      <vt:lpstr>5.2 Project Management and Cost Analysis </vt:lpstr>
      <vt:lpstr>5.3 Practical Considerations of the Design</vt:lpstr>
      <vt:lpstr>5.4 Assessment of the Impact of the Project </vt:lpstr>
      <vt:lpstr>5.5 Evaluation of the Sustainability </vt:lpstr>
      <vt:lpstr>6.1 Individual Contribution of Each Member</vt:lpstr>
      <vt:lpstr>6.3 Logbook of Project</vt:lpstr>
      <vt:lpstr>A 415 Art: Single Cycle Processor.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1906029 - Chinmoy Biswas</cp:lastModifiedBy>
  <cp:revision>43</cp:revision>
  <cp:lastPrinted>2024-03-09T07:35:14Z</cp:lastPrinted>
  <dcterms:created xsi:type="dcterms:W3CDTF">2021-07-11T09:27:00Z</dcterms:created>
  <dcterms:modified xsi:type="dcterms:W3CDTF">2024-03-09T07:36:38Z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0x01010000AA288AEF2A764E8FBFA52CDC5095F5</vt:lpwstr>
  </property>
  <property fmtid="{D5CDD505-2E9C-101B-9397-08002B2CF9AE}" pid="3" name="MediaServiceImageTags">
    <vt:lpwstr/>
  </property>
</Properties>
</file>